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51"/>
  </p:notesMasterIdLst>
  <p:sldIdLst>
    <p:sldId id="510" r:id="rId2"/>
    <p:sldId id="514" r:id="rId3"/>
    <p:sldId id="517" r:id="rId4"/>
    <p:sldId id="520" r:id="rId5"/>
    <p:sldId id="545" r:id="rId6"/>
    <p:sldId id="564" r:id="rId7"/>
    <p:sldId id="539" r:id="rId8"/>
    <p:sldId id="513" r:id="rId9"/>
    <p:sldId id="557" r:id="rId10"/>
    <p:sldId id="569" r:id="rId11"/>
    <p:sldId id="558" r:id="rId12"/>
    <p:sldId id="559" r:id="rId13"/>
    <p:sldId id="566" r:id="rId14"/>
    <p:sldId id="519" r:id="rId15"/>
    <p:sldId id="518" r:id="rId16"/>
    <p:sldId id="560" r:id="rId17"/>
    <p:sldId id="542" r:id="rId18"/>
    <p:sldId id="540" r:id="rId19"/>
    <p:sldId id="571" r:id="rId20"/>
    <p:sldId id="572" r:id="rId21"/>
    <p:sldId id="573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29" r:id="rId35"/>
    <p:sldId id="546" r:id="rId36"/>
    <p:sldId id="549" r:id="rId37"/>
    <p:sldId id="562" r:id="rId38"/>
    <p:sldId id="574" r:id="rId39"/>
    <p:sldId id="563" r:id="rId40"/>
    <p:sldId id="576" r:id="rId41"/>
    <p:sldId id="575" r:id="rId42"/>
    <p:sldId id="536" r:id="rId43"/>
    <p:sldId id="537" r:id="rId44"/>
    <p:sldId id="538" r:id="rId45"/>
    <p:sldId id="567" r:id="rId46"/>
    <p:sldId id="568" r:id="rId47"/>
    <p:sldId id="512" r:id="rId48"/>
    <p:sldId id="555" r:id="rId49"/>
    <p:sldId id="577" r:id="rId5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9FCAFF"/>
    <a:srgbClr val="DDDDDD"/>
    <a:srgbClr val="99FFCC"/>
    <a:srgbClr val="3399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600" y="-25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B770-3641-4735-B76E-27C0E4B1D10C}" type="slidenum">
              <a:rPr lang="en-US"/>
              <a:pPr/>
              <a:t>23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18C9D-EC56-443A-85E8-29861E7D2D40}" type="slidenum">
              <a:rPr lang="en-US"/>
              <a:pPr/>
              <a:t>45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12046-9787-4F06-B01E-AB1CFFE90F14}" type="slidenum">
              <a:rPr lang="en-US"/>
              <a:pPr/>
              <a:t>46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0241-921E-4157-B1A8-254E3E8C8149}" type="slidenum">
              <a:rPr lang="en-US"/>
              <a:pPr/>
              <a:t>24</a:t>
            </a:fld>
            <a:endParaRPr lang="en-US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678CC-A02A-4ACE-8F36-000AFC29E518}" type="slidenum">
              <a:rPr lang="en-US"/>
              <a:pPr/>
              <a:t>25</a:t>
            </a:fld>
            <a:endParaRPr lang="en-US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0E11E-2FF5-40AD-BECD-2DC3FAB9A572}" type="slidenum">
              <a:rPr lang="en-US"/>
              <a:pPr/>
              <a:t>27</a:t>
            </a:fld>
            <a:endParaRPr lang="en-US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26F39-8FF9-4714-B1EC-7AA01245D197}" type="slidenum">
              <a:rPr lang="en-US"/>
              <a:pPr/>
              <a:t>28</a:t>
            </a:fld>
            <a:endParaRPr lang="en-US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A098C-1CA2-43CB-8E34-62F29B56475E}" type="slidenum">
              <a:rPr lang="en-US"/>
              <a:pPr/>
              <a:t>32</a:t>
            </a:fld>
            <a:endParaRPr lang="en-US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BBCA0-4C9F-4B7B-903E-EAC2EF95D702}" type="slidenum">
              <a:rPr lang="en-US"/>
              <a:pPr/>
              <a:t>33</a:t>
            </a:fld>
            <a:endParaRPr lang="en-US"/>
          </a:p>
        </p:txBody>
      </p:sp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1EDF5-2E31-4C80-BBBA-0CCC9C1E862C}" type="slidenum">
              <a:rPr lang="en-US"/>
              <a:pPr/>
              <a:t>42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8558A-67C8-40DD-949A-77870333ADE5}" type="slidenum">
              <a:rPr lang="en-US"/>
              <a:pPr/>
              <a:t>44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18/01/2008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April 14, 2008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Roberto Saban - LHC Experiments and World LCG Resources Review Boards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dry runs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22/04/2008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dry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22/04/2008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/>
              <a:t>18/01/2008</a:t>
            </a: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s/display/LHCOP/LBDS+Dry+Ru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7C8E0-0DF9-48F0-B673-099A2E8DDBA5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Cool-down of remaining sectors</a:t>
            </a:r>
          </a:p>
          <a:p>
            <a:r>
              <a:rPr lang="en-US" dirty="0"/>
              <a:t>Extensive Hardware Commissioning of circuits</a:t>
            </a:r>
          </a:p>
          <a:p>
            <a:r>
              <a:rPr lang="en-US" dirty="0"/>
              <a:t>Installation of remaining components</a:t>
            </a:r>
          </a:p>
          <a:p>
            <a:r>
              <a:rPr lang="en-US" dirty="0"/>
              <a:t>Individual system commissioning</a:t>
            </a:r>
          </a:p>
          <a:p>
            <a:r>
              <a:rPr lang="en-US" dirty="0"/>
              <a:t>Roll out of controls infrastructure</a:t>
            </a:r>
          </a:p>
          <a:p>
            <a:r>
              <a:rPr lang="en-US" dirty="0"/>
              <a:t>Roll out of beam interlock system</a:t>
            </a:r>
          </a:p>
          <a:p>
            <a:r>
              <a:rPr lang="en-US" dirty="0"/>
              <a:t>Roll out of beam instrumentation</a:t>
            </a:r>
          </a:p>
          <a:p>
            <a:r>
              <a:rPr lang="en-US" dirty="0"/>
              <a:t>Software development and deployment, roll out of magnet model etc…</a:t>
            </a:r>
          </a:p>
          <a:p>
            <a:r>
              <a:rPr lang="en-US" dirty="0"/>
              <a:t>Commissioning of access system (DSO tests etc.)</a:t>
            </a:r>
          </a:p>
          <a:p>
            <a:r>
              <a:rPr lang="en-US" dirty="0"/>
              <a:t>While starting-up and operating SPS/PS etc.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6689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Dry </a:t>
            </a:r>
            <a:r>
              <a:rPr lang="en-US" dirty="0" smtClean="0"/>
              <a:t>Run - instrumentation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Instrumentation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Acquisition, </a:t>
            </a:r>
            <a:r>
              <a:rPr lang="en-US" sz="1800" dirty="0" smtClean="0"/>
              <a:t>concentration, post mortem, study buffers, logging</a:t>
            </a:r>
            <a:r>
              <a:rPr lang="en-US" sz="1800" dirty="0"/>
              <a:t>, control, FD, timing etc.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BTV, </a:t>
            </a:r>
            <a:r>
              <a:rPr lang="en-US" sz="1800" dirty="0" err="1" smtClean="0"/>
              <a:t>BLMs</a:t>
            </a:r>
            <a:r>
              <a:rPr lang="en-US" sz="1800" dirty="0" smtClean="0"/>
              <a:t> , </a:t>
            </a:r>
            <a:r>
              <a:rPr lang="en-US" sz="1800" dirty="0" err="1"/>
              <a:t>BPMs</a:t>
            </a:r>
            <a:r>
              <a:rPr lang="en-US" sz="1800" dirty="0"/>
              <a:t>, </a:t>
            </a:r>
            <a:r>
              <a:rPr lang="en-US" sz="1800" dirty="0" smtClean="0"/>
              <a:t>BCTDC, BCTF, AGM etc……….</a:t>
            </a:r>
            <a:endParaRPr lang="en-US" sz="1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552623" cy="3490076"/>
          </a:xfrm>
          <a:prstGeom prst="rect">
            <a:avLst/>
          </a:prstGeom>
          <a:noFill/>
          <a:ln w="12700" cap="sq" algn="ctr">
            <a:solidFill>
              <a:schemeClr val="bg2"/>
            </a:solidFill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</a:t>
            </a:r>
            <a:r>
              <a:rPr lang="en-US" dirty="0" smtClean="0"/>
              <a:t> - Miscellaneous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Applications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YASP (threading, etc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Sequencer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Injection Quality </a:t>
            </a:r>
            <a:r>
              <a:rPr lang="en-US" sz="1800" dirty="0" smtClean="0">
                <a:solidFill>
                  <a:srgbClr val="FF0000"/>
                </a:solidFill>
              </a:rPr>
              <a:t>Checks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Multi-turn acquisition and analysis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Services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RBAC, MCS, Mode, DIP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BIS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Equipment control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Power converters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TDI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Transfer Line Collimators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 &amp; Transfer - sequencer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9" name="Picture 8" descr="sequencer-i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50"/>
            <a:ext cx="89344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D21DE-F0AD-4EE0-A1D9-850CB83172A0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Injection, Ramp &amp; Squeeze Dry Run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535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Power Converters/magnets: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Cold circuits – PGC or in simulation mode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functionality &amp; timing tested.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Collimators: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lab and/or tunnel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set, functions, limits etc.</a:t>
            </a:r>
          </a:p>
          <a:p>
            <a:pPr lvl="1"/>
            <a:r>
              <a:rPr lang="en-US" dirty="0" smtClean="0"/>
              <a:t>Machine cycle</a:t>
            </a:r>
          </a:p>
          <a:p>
            <a:pPr lvl="2"/>
            <a:r>
              <a:rPr lang="en-US" dirty="0" smtClean="0"/>
              <a:t>Injection versus intensity; Ramp, limits; Squeeze</a:t>
            </a:r>
          </a:p>
          <a:p>
            <a:pPr lvl="2"/>
            <a:r>
              <a:rPr lang="en-US" dirty="0" smtClean="0"/>
              <a:t>Trim: Parameter space, limits</a:t>
            </a:r>
          </a:p>
          <a:p>
            <a:pPr lvl="1"/>
            <a:r>
              <a:rPr lang="en-US" dirty="0" smtClean="0"/>
              <a:t>Interface to BIS</a:t>
            </a:r>
          </a:p>
          <a:p>
            <a:pPr lvl="1"/>
            <a:r>
              <a:rPr lang="en-US" dirty="0" smtClean="0"/>
              <a:t>Monitoring, logging, FD, alarms etc</a:t>
            </a:r>
          </a:p>
          <a:p>
            <a:pPr lvl="1"/>
            <a:r>
              <a:rPr lang="en-US" dirty="0" smtClean="0"/>
              <a:t>Optimization procedures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RF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RF units, cavities, loops etc., </a:t>
            </a:r>
            <a:r>
              <a:rPr lang="en-US" dirty="0" err="1" smtClean="0">
                <a:solidFill>
                  <a:srgbClr val="FF0000"/>
                </a:solidFill>
              </a:rPr>
              <a:t>FGCs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D9F6E-8084-4338-80D7-51347B53E812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PGC as part of circuit HWC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test &amp; check:</a:t>
            </a:r>
          </a:p>
          <a:p>
            <a:pPr lvl="1"/>
            <a:r>
              <a:rPr lang="en-US"/>
              <a:t>LSA settings generation</a:t>
            </a:r>
          </a:p>
          <a:p>
            <a:pPr lvl="2"/>
            <a:r>
              <a:rPr lang="en-US"/>
              <a:t>Optics</a:t>
            </a:r>
          </a:p>
          <a:p>
            <a:pPr lvl="2"/>
            <a:r>
              <a:rPr lang="en-US"/>
              <a:t>Injection - Ramp  - Squeeze - Ramp-down - Pre-cycles</a:t>
            </a:r>
          </a:p>
          <a:p>
            <a:pPr lvl="2"/>
            <a:r>
              <a:rPr lang="en-US"/>
              <a:t>Parameter space (Q, Q’, bumps, harmonics…) </a:t>
            </a:r>
          </a:p>
          <a:p>
            <a:pPr lvl="1"/>
            <a:r>
              <a:rPr lang="en-US"/>
              <a:t>Magnet Model (FIDEL)</a:t>
            </a:r>
          </a:p>
          <a:p>
            <a:pPr lvl="2"/>
            <a:r>
              <a:rPr lang="en-US"/>
              <a:t>Calibration curves</a:t>
            </a:r>
          </a:p>
          <a:p>
            <a:pPr lvl="2"/>
            <a:r>
              <a:rPr lang="en-US"/>
              <a:t>Harmonics, decay, snapback</a:t>
            </a:r>
          </a:p>
          <a:p>
            <a:pPr lvl="2"/>
            <a:r>
              <a:rPr lang="en-US"/>
              <a:t>Corrections</a:t>
            </a:r>
          </a:p>
          <a:p>
            <a:pPr lvl="1"/>
            <a:r>
              <a:rPr lang="en-US"/>
              <a:t>Sequencing machine cycle</a:t>
            </a:r>
          </a:p>
          <a:p>
            <a:pPr lvl="1"/>
            <a:r>
              <a:rPr lang="en-US"/>
              <a:t>Power converter functionality</a:t>
            </a:r>
          </a:p>
          <a:p>
            <a:r>
              <a:rPr lang="en-US"/>
              <a:t>Power converters</a:t>
            </a:r>
          </a:p>
          <a:p>
            <a:pPr lvl="1"/>
            <a:r>
              <a:rPr lang="en-US"/>
              <a:t>Tracking, control, ramping, squeezing (constraints), real-time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358246" cy="857256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Ramp of 138 power converters in Sector 45 </a:t>
            </a:r>
            <a:br>
              <a:rPr lang="en-US" sz="2800" dirty="0" smtClean="0"/>
            </a:br>
            <a:r>
              <a:rPr lang="en-US" sz="2800" dirty="0" smtClean="0"/>
              <a:t>to a current equivalent to 5.3 </a:t>
            </a:r>
            <a:r>
              <a:rPr lang="en-US" sz="2800" dirty="0" err="1" smtClean="0"/>
              <a:t>TeV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- LHC Experiments and World LCG Resources Review Boards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14, 2008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257" y="1211303"/>
            <a:ext cx="7756312" cy="49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8616" y="2806535"/>
            <a:ext cx="2232025" cy="3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 February </a:t>
            </a: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2008,15:00</a:t>
            </a:r>
            <a:endParaRPr lang="en-GB" sz="9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D6B5A-E5DD-462E-9C9C-EFCAB27AF938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PGC – “HWC shadowing” – February 2008</a:t>
            </a:r>
          </a:p>
        </p:txBody>
      </p:sp>
      <p:pic>
        <p:nvPicPr>
          <p:cNvPr id="899077" name="Picture 5" descr="Squeeze 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637337" cy="4324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564357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Squeeze – L5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24B33-FDCA-41EF-ABE4-361D77A80C41}" type="slidenum">
              <a:rPr lang="en-US"/>
              <a:pPr/>
              <a:t>18</a:t>
            </a:fld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6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Collimators – settings generation</a:t>
            </a:r>
            <a:endParaRPr 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59836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71670" y="557214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 functions for all motors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614364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  - acknowledgements Delphine, Eric, LSA 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– parameter space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310200" cy="52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4370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2FB0-23B9-447E-B40A-C3F8AF189BF4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608513"/>
          </a:xfrm>
        </p:spPr>
        <p:txBody>
          <a:bodyPr/>
          <a:lstStyle/>
          <a:p>
            <a:r>
              <a:rPr lang="en-US" dirty="0"/>
              <a:t>Define objectives and prioritize (as usual)</a:t>
            </a:r>
          </a:p>
          <a:p>
            <a:r>
              <a:rPr lang="en-US" dirty="0"/>
              <a:t>Individual System Tests/ Hardware Commissioning</a:t>
            </a:r>
          </a:p>
          <a:p>
            <a:pPr lvl="1"/>
            <a:r>
              <a:rPr lang="en-US" dirty="0"/>
              <a:t>Equipment groups/HWC team</a:t>
            </a:r>
          </a:p>
          <a:p>
            <a:r>
              <a:rPr lang="en-US" dirty="0">
                <a:solidFill>
                  <a:srgbClr val="008000"/>
                </a:solidFill>
              </a:rPr>
              <a:t>Individual high level control tests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From CCC using controls infrastructure and software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Check the functionality of the individual systems</a:t>
            </a:r>
          </a:p>
          <a:p>
            <a:r>
              <a:rPr lang="en-US" dirty="0">
                <a:solidFill>
                  <a:srgbClr val="008000"/>
                </a:solidFill>
              </a:rPr>
              <a:t>Integration tests (dry runs) + </a:t>
            </a:r>
            <a:r>
              <a:rPr lang="en-US" dirty="0" smtClean="0">
                <a:solidFill>
                  <a:srgbClr val="008000"/>
                </a:solidFill>
              </a:rPr>
              <a:t>HWC/PGC</a:t>
            </a:r>
          </a:p>
          <a:p>
            <a:pPr lvl="1"/>
            <a:r>
              <a:rPr lang="en-US" dirty="0" smtClean="0"/>
              <a:t>Debugging – establishing control &amp; integration from the CCC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Partial machine checkout</a:t>
            </a:r>
          </a:p>
          <a:p>
            <a:r>
              <a:rPr lang="en-US" dirty="0">
                <a:solidFill>
                  <a:srgbClr val="008000"/>
                </a:solidFill>
              </a:rPr>
              <a:t>Machine Protection commissioning</a:t>
            </a:r>
          </a:p>
          <a:p>
            <a:r>
              <a:rPr lang="en-US" dirty="0">
                <a:solidFill>
                  <a:srgbClr val="008000"/>
                </a:solidFill>
              </a:rPr>
              <a:t>Full machine checkout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1189" name="Text Box 5"/>
          <p:cNvSpPr txBox="1">
            <a:spLocks noChangeArrowheads="1"/>
          </p:cNvSpPr>
          <p:nvPr/>
        </p:nvSpPr>
        <p:spPr bwMode="auto">
          <a:xfrm>
            <a:off x="1258888" y="5876925"/>
            <a:ext cx="76327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Try and document it – something we’ll have to do every year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- drive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00924" cy="561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- measure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48526" cy="58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4370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FCDF-06E7-48DB-B383-B21640DC1B76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Dry Runs – Summary so far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Tx/>
              <a:buNone/>
            </a:pPr>
            <a:r>
              <a:rPr lang="en-US" dirty="0"/>
              <a:t>We are testing the following scenarios:</a:t>
            </a:r>
          </a:p>
          <a:p>
            <a:pPr marL="381000" indent="-381000">
              <a:buFontTx/>
              <a:buNone/>
            </a:pPr>
            <a:endParaRPr lang="en-US" dirty="0"/>
          </a:p>
          <a:p>
            <a:pPr marL="381000" indent="-381000"/>
            <a:r>
              <a:rPr lang="en-US" dirty="0"/>
              <a:t>Programmed Dumps - post mortem suppressed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Circulate &amp; Dump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Inject &amp; dump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(Emergency dump caused by LBDS itself) </a:t>
            </a:r>
          </a:p>
          <a:p>
            <a:pPr marL="381000" indent="-381000"/>
            <a:endParaRPr lang="en-US" dirty="0"/>
          </a:p>
          <a:p>
            <a:pPr marL="381000" indent="-381000">
              <a:buFontTx/>
              <a:buNone/>
            </a:pPr>
            <a:r>
              <a:rPr lang="en-US" dirty="0"/>
              <a:t>…USING ALMOST ALL INTERFACES </a:t>
            </a:r>
          </a:p>
          <a:p>
            <a:pPr marL="800100" lvl="1" indent="-342900"/>
            <a:r>
              <a:rPr lang="en-US" dirty="0"/>
              <a:t>Either the real ones or simulated 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71435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Slides c/o </a:t>
            </a:r>
            <a:r>
              <a:rPr lang="en-US" dirty="0" err="1" smtClean="0">
                <a:solidFill>
                  <a:srgbClr val="FF0000"/>
                </a:solidFill>
              </a:rPr>
              <a:t>Verena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995-B6E2-4788-99E0-F42078961F42}" type="slidenum">
              <a:rPr lang="en-US"/>
              <a:pPr/>
              <a:t>23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LBDS Dry Runs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sz="2400" dirty="0">
                <a:hlinkClick r:id="rId3"/>
              </a:rPr>
              <a:t>wikis/display/LHCOP/LBDS+Dry+Runs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Three dry runs so far: week 7, week 11, week 15</a:t>
            </a:r>
          </a:p>
          <a:p>
            <a:pPr lvl="1"/>
            <a:r>
              <a:rPr lang="en-US" dirty="0"/>
              <a:t>Week 7: beam 1 triggered by timing event directly, BI, XPOC v0</a:t>
            </a:r>
          </a:p>
          <a:p>
            <a:pPr lvl="1"/>
            <a:r>
              <a:rPr lang="en-US" dirty="0"/>
              <a:t>Week 11: beam 1 triggered by local permit loop (BIS loops beam 1), reliability run sequence</a:t>
            </a:r>
          </a:p>
          <a:p>
            <a:pPr lvl="1"/>
            <a:r>
              <a:rPr lang="en-US" dirty="0"/>
              <a:t>Week 15: beam 1 triggered by local permit loop, beam 1 LBDS input to beam 1 BIS (REAL arming), beam 2 triggered by timing event directly, SMP energy distributed, XPOC on server for beam 1 and beam 2, beam 2 BI, BSRA</a:t>
            </a:r>
          </a:p>
          <a:p>
            <a:pPr lvl="1"/>
            <a:endParaRPr lang="en-US" dirty="0"/>
          </a:p>
          <a:p>
            <a:r>
              <a:rPr lang="en-US" dirty="0"/>
              <a:t>Next dry run: week 19</a:t>
            </a:r>
          </a:p>
          <a:p>
            <a:pPr lvl="1"/>
            <a:r>
              <a:rPr lang="en-US" dirty="0"/>
              <a:t>Scope: beam 1 and beam 2 triggered by local permit loops, beam 1 LBDS and beam 2 LBDS input to local BIS, critical settings for look-up tables; </a:t>
            </a:r>
            <a:r>
              <a:rPr lang="en-US" dirty="0">
                <a:solidFill>
                  <a:srgbClr val="FF3300"/>
                </a:solidFill>
              </a:rPr>
              <a:t>inject &amp; dump, abort gap keeper, injection inhibit</a:t>
            </a:r>
          </a:p>
          <a:p>
            <a:pPr lvl="1">
              <a:buFontTx/>
              <a:buNone/>
            </a:pPr>
            <a:endParaRPr lang="en-US" u="sng" dirty="0">
              <a:solidFill>
                <a:schemeClr val="hlink"/>
              </a:solidFill>
            </a:endParaRPr>
          </a:p>
          <a:p>
            <a:endParaRPr lang="en-US" dirty="0">
              <a:solidFill>
                <a:srgbClr val="FF3300"/>
              </a:solidFill>
            </a:endParaRPr>
          </a:p>
          <a:p>
            <a:pPr lvl="2">
              <a:buFontTx/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AE21B-BD3C-48A6-9BE7-DD57B3E829C4}" type="slidenum">
              <a:rPr lang="en-US"/>
              <a:pPr/>
              <a:t>24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Programmed Dump</a:t>
            </a:r>
          </a:p>
        </p:txBody>
      </p:sp>
      <p:pic>
        <p:nvPicPr>
          <p:cNvPr id="250884" name="Picture 4" descr="timgingTable_LB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772400" cy="5075238"/>
          </a:xfrm>
          <a:prstGeom prst="rect">
            <a:avLst/>
          </a:prstGeom>
          <a:noFill/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5334000" y="5410200"/>
            <a:ext cx="243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/>
              <a:t>Start table event, payload 17</a:t>
            </a:r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2209800" y="2667000"/>
            <a:ext cx="990600" cy="304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V="1">
            <a:off x="1295400" y="2895600"/>
            <a:ext cx="9906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990600" y="4419600"/>
            <a:ext cx="156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3300"/>
                </a:solidFill>
              </a:rPr>
              <a:t>Breaks permit loop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 flipV="1">
            <a:off x="2286000" y="2895600"/>
            <a:ext cx="1143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2286000" y="2895600"/>
            <a:ext cx="1143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3124200" y="3276600"/>
            <a:ext cx="8350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3300"/>
                </a:solidFill>
              </a:rPr>
              <a:t>Normally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/>
      <p:bldP spid="250887" grpId="0" animBg="1"/>
      <p:bldP spid="250888" grpId="0"/>
      <p:bldP spid="250889" grpId="0" animBg="1"/>
      <p:bldP spid="250890" grpId="0" animBg="1"/>
      <p:bldP spid="2508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A82D-F0AC-4B62-8D62-EE8C6C2A00D2}" type="slidenum">
              <a:rPr lang="en-US"/>
              <a:pPr/>
              <a:t>25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 (1)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57232"/>
            <a:ext cx="8229600" cy="5715040"/>
          </a:xfrm>
        </p:spPr>
        <p:txBody>
          <a:bodyPr/>
          <a:lstStyle/>
          <a:p>
            <a:r>
              <a:rPr lang="en-US" dirty="0"/>
              <a:t>All BI working, except interlocked </a:t>
            </a:r>
            <a:r>
              <a:rPr lang="en-US" dirty="0" err="1"/>
              <a:t>BPMs</a:t>
            </a:r>
            <a:r>
              <a:rPr lang="en-US" dirty="0"/>
              <a:t>, for beam 1 and beam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…also Abort Gap Monitor</a:t>
            </a:r>
          </a:p>
          <a:p>
            <a:endParaRPr lang="en-US" dirty="0"/>
          </a:p>
        </p:txBody>
      </p:sp>
      <p:pic>
        <p:nvPicPr>
          <p:cNvPr id="270341" name="Picture 5" descr="S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772400" cy="4338638"/>
          </a:xfrm>
          <a:prstGeom prst="rect">
            <a:avLst/>
          </a:prstGeom>
          <a:noFill/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5791200" y="3711575"/>
            <a:ext cx="819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+ BLMs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48CBE-3BFD-4D95-B1FA-0D107817D289}" type="slidenum">
              <a:rPr lang="en-US"/>
              <a:pPr/>
              <a:t>26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 (2)</a:t>
            </a:r>
          </a:p>
        </p:txBody>
      </p:sp>
      <p:pic>
        <p:nvPicPr>
          <p:cNvPr id="280579" name="Picture 3" descr="BTCFD_fixedDisplay_LB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121150"/>
          </a:xfrm>
          <a:prstGeom prst="rect">
            <a:avLst/>
          </a:prstGeom>
          <a:noFill/>
        </p:spPr>
      </p:pic>
      <p:pic>
        <p:nvPicPr>
          <p:cNvPr id="280580" name="Picture 4" descr="BPMSE-fixeddisplay-LB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8077200" cy="4191000"/>
          </a:xfrm>
          <a:prstGeom prst="rect">
            <a:avLst/>
          </a:prstGeom>
          <a:noFill/>
        </p:spPr>
      </p:pic>
      <p:pic>
        <p:nvPicPr>
          <p:cNvPr id="280581" name="Picture 5" descr="BTV-fixeddisplay-LB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8305800" cy="5227638"/>
          </a:xfrm>
          <a:prstGeom prst="rect">
            <a:avLst/>
          </a:prstGeom>
          <a:noFill/>
        </p:spPr>
      </p:pic>
      <p:pic>
        <p:nvPicPr>
          <p:cNvPr id="280582" name="Picture 6" descr="BPMD-fixeddisplay-LB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8382000" cy="529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084E-2810-437B-8336-ABF9B1748998}" type="slidenum">
              <a:rPr lang="en-US"/>
              <a:pPr/>
              <a:t>27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LBDS equipment and software (1)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/>
              <a:t>LBDS system beam 1</a:t>
            </a:r>
          </a:p>
          <a:p>
            <a:r>
              <a:rPr lang="en-US"/>
              <a:t>LBDS system beam 2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BIS input for beam 1</a:t>
            </a:r>
          </a:p>
          <a:p>
            <a:r>
              <a:rPr lang="en-US"/>
              <a:t>LASS input is there</a:t>
            </a:r>
          </a:p>
          <a:p>
            <a:pPr lvl="1"/>
            <a:r>
              <a:rPr lang="en-US"/>
              <a:t>But masked</a:t>
            </a:r>
          </a:p>
          <a:p>
            <a:r>
              <a:rPr lang="en-US"/>
              <a:t>Dummy card for </a:t>
            </a:r>
          </a:p>
          <a:p>
            <a:pPr>
              <a:buFontTx/>
              <a:buNone/>
            </a:pPr>
            <a:r>
              <a:rPr lang="en-US"/>
              <a:t>	direct BLMs</a:t>
            </a:r>
          </a:p>
          <a:p>
            <a:r>
              <a:rPr lang="en-US"/>
              <a:t>RF simulated frequency from point 4</a:t>
            </a:r>
          </a:p>
          <a:p>
            <a:r>
              <a:rPr lang="en-US"/>
              <a:t>Energy not from main bends, but BETSsim</a:t>
            </a:r>
          </a:p>
        </p:txBody>
      </p:sp>
      <p:pic>
        <p:nvPicPr>
          <p:cNvPr id="258057" name="Picture 9" descr="Lbds_monitoring_G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14488"/>
            <a:ext cx="4643438" cy="3185828"/>
          </a:xfrm>
          <a:prstGeom prst="rect">
            <a:avLst/>
          </a:prstGeom>
          <a:noFill/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6019800" y="4953000"/>
            <a:ext cx="2714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/>
              <a:t>LBDS Control and Monitoring GUI (M. Albert)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393F-AE9F-4885-A2E2-CEB63EA103A9}" type="slidenum">
              <a:rPr lang="en-US"/>
              <a:pPr/>
              <a:t>28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LBDS equipment and software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356"/>
            <a:ext cx="8229600" cy="5111750"/>
          </a:xfrm>
        </p:spPr>
        <p:txBody>
          <a:bodyPr/>
          <a:lstStyle/>
          <a:p>
            <a:r>
              <a:rPr lang="en-US" dirty="0"/>
              <a:t>Artificial energy reference – BETS simulator: for both beams</a:t>
            </a:r>
          </a:p>
        </p:txBody>
      </p:sp>
      <p:pic>
        <p:nvPicPr>
          <p:cNvPr id="259076" name="Picture 4" descr="BetsSim_7TeV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35125"/>
            <a:ext cx="6705600" cy="5222875"/>
          </a:xfrm>
          <a:prstGeom prst="rect">
            <a:avLst/>
          </a:prstGeom>
          <a:noFill/>
        </p:spPr>
      </p:pic>
      <p:sp>
        <p:nvSpPr>
          <p:cNvPr id="259078" name="WordArt 6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6934200" cy="3886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This energy is distributed </a:t>
            </a:r>
          </a:p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as SMP via the</a:t>
            </a:r>
          </a:p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timing...</a:t>
            </a: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4114800" y="6019800"/>
            <a:ext cx="4606925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1 Hz or 10 Hz for SMP energy distribution?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 animBg="1"/>
      <p:bldP spid="2590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6CD-837A-4FEC-9C96-0228420D70F7}" type="slidenum">
              <a:rPr lang="en-US"/>
              <a:pPr/>
              <a:t>29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LBDS equipment and software (3)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BETS:</a:t>
            </a:r>
          </a:p>
          <a:p>
            <a:pPr lvl="1"/>
            <a:r>
              <a:rPr lang="en-US" dirty="0"/>
              <a:t>Beam energy tracking system working</a:t>
            </a:r>
          </a:p>
          <a:p>
            <a:endParaRPr lang="en-US" dirty="0"/>
          </a:p>
          <a:p>
            <a:r>
              <a:rPr lang="en-US" dirty="0"/>
              <a:t>IPOC:</a:t>
            </a:r>
          </a:p>
          <a:p>
            <a:pPr lvl="1"/>
            <a:r>
              <a:rPr lang="en-US" dirty="0"/>
              <a:t>Internal post operational check working</a:t>
            </a:r>
          </a:p>
          <a:p>
            <a:pPr lvl="1"/>
            <a:endParaRPr lang="en-US" dirty="0"/>
          </a:p>
          <a:p>
            <a:r>
              <a:rPr lang="en-US" dirty="0"/>
              <a:t>XPOC:</a:t>
            </a:r>
          </a:p>
          <a:p>
            <a:pPr lvl="1"/>
            <a:r>
              <a:rPr lang="en-US" dirty="0"/>
              <a:t>Post operational check</a:t>
            </a:r>
          </a:p>
          <a:p>
            <a:pPr lvl="1"/>
            <a:r>
              <a:rPr lang="en-US" dirty="0"/>
              <a:t>Analysis triggered by “beam dumped event”</a:t>
            </a:r>
          </a:p>
          <a:p>
            <a:pPr lvl="1"/>
            <a:r>
              <a:rPr lang="en-US" dirty="0"/>
              <a:t>Have version running for both beams on a server, publishing data to the logging and to the sequencer </a:t>
            </a:r>
          </a:p>
          <a:p>
            <a:pPr lvl="1"/>
            <a:r>
              <a:rPr lang="en-US" dirty="0"/>
              <a:t>Checks BI data and LBDS data after each beam dump</a:t>
            </a:r>
          </a:p>
          <a:p>
            <a:pPr lvl="1"/>
            <a:endParaRPr lang="en-US" dirty="0"/>
          </a:p>
        </p:txBody>
      </p:sp>
      <p:pic>
        <p:nvPicPr>
          <p:cNvPr id="281604" name="Picture 4" descr="IPOC-explorer"/>
          <p:cNvPicPr>
            <a:picLocks noChangeAspect="1" noChangeArrowheads="1"/>
          </p:cNvPicPr>
          <p:nvPr/>
        </p:nvPicPr>
        <p:blipFill>
          <a:blip r:embed="rId2" cstate="print"/>
          <a:srcRect b="18947"/>
          <a:stretch>
            <a:fillRect/>
          </a:stretch>
        </p:blipFill>
        <p:spPr bwMode="auto">
          <a:xfrm>
            <a:off x="6000760" y="2428868"/>
            <a:ext cx="2933672" cy="1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36B3C-B2DC-4D90-88D6-D104179CF4D2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Tests (Dry Runs)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8229600" cy="33734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Multi-system tests to check integration and readiness of all systems involved in a given phase of LHC operations</a:t>
            </a:r>
            <a:r>
              <a:rPr lang="en-US" sz="2000" dirty="0" smtClean="0"/>
              <a:t>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Check all equipment control </a:t>
            </a:r>
            <a:r>
              <a:rPr lang="en-US" sz="1800" dirty="0" smtClean="0"/>
              <a:t>functionality</a:t>
            </a:r>
          </a:p>
          <a:p>
            <a:pPr lvl="2"/>
            <a:r>
              <a:rPr lang="en-US" dirty="0" smtClean="0"/>
              <a:t>Slow timing, fast timing, synchronization</a:t>
            </a:r>
          </a:p>
          <a:p>
            <a:pPr lvl="2"/>
            <a:r>
              <a:rPr lang="en-US" dirty="0" smtClean="0"/>
              <a:t>Data acquisition</a:t>
            </a:r>
          </a:p>
          <a:p>
            <a:pPr lvl="2"/>
            <a:r>
              <a:rPr lang="en-US" dirty="0" smtClean="0"/>
              <a:t>Alarms, logging, post mortem, fixed displays</a:t>
            </a:r>
          </a:p>
          <a:p>
            <a:pPr lvl="2"/>
            <a:r>
              <a:rPr lang="en-US" dirty="0" smtClean="0"/>
              <a:t>Equipment control &amp; access</a:t>
            </a:r>
          </a:p>
          <a:p>
            <a:pPr lvl="2"/>
            <a:r>
              <a:rPr lang="en-US" dirty="0" smtClean="0"/>
              <a:t>Real-time feedback system</a:t>
            </a:r>
          </a:p>
          <a:p>
            <a:pPr lvl="2"/>
            <a:r>
              <a:rPr lang="en-US" dirty="0" smtClean="0"/>
              <a:t>Analogue acquisition</a:t>
            </a:r>
          </a:p>
          <a:p>
            <a:pPr lvl="2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Controls infrastructure: servers, databases etc. </a:t>
            </a:r>
          </a:p>
          <a:p>
            <a:pPr lvl="2"/>
            <a:r>
              <a:rPr lang="en-US" dirty="0" smtClean="0"/>
              <a:t>Software Interlock System</a:t>
            </a:r>
          </a:p>
          <a:p>
            <a:pPr lvl="2"/>
            <a:r>
              <a:rPr lang="en-US" dirty="0" smtClean="0"/>
              <a:t>Management of Critical Settings</a:t>
            </a:r>
          </a:p>
          <a:p>
            <a:pPr lvl="2"/>
            <a:r>
              <a:rPr lang="en-US" dirty="0" smtClean="0"/>
              <a:t>Role Based Access Control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Drive </a:t>
            </a:r>
            <a:r>
              <a:rPr lang="en-US" sz="1800" dirty="0"/>
              <a:t>all relevant systems in a synchronized way through the standard operational sequence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 machine protection and interlock systems</a:t>
            </a:r>
          </a:p>
          <a:p>
            <a:pPr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621508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devil is very much in the details.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3CDE3-1F09-49A4-88B7-7BADB81C5FC3}" type="slidenum">
              <a:rPr lang="en-US"/>
              <a:pPr/>
              <a:t>30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Permit Loops in point 6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Entry for the timing:</a:t>
            </a:r>
          </a:p>
          <a:p>
            <a:pPr lvl="1"/>
            <a:r>
              <a:rPr lang="en-US"/>
              <a:t>Dump beam x event</a:t>
            </a:r>
          </a:p>
          <a:p>
            <a:endParaRPr lang="en-US"/>
          </a:p>
          <a:p>
            <a:r>
              <a:rPr lang="en-US"/>
              <a:t>Entry for beam dump system</a:t>
            </a:r>
          </a:p>
          <a:p>
            <a:endParaRPr lang="en-US"/>
          </a:p>
          <a:p>
            <a:r>
              <a:rPr lang="en-US"/>
              <a:t>4 loops ( 2 per beam)</a:t>
            </a:r>
          </a:p>
          <a:p>
            <a:pPr lvl="1"/>
            <a:r>
              <a:rPr lang="en-US"/>
              <a:t>To test </a:t>
            </a:r>
          </a:p>
          <a:p>
            <a:pPr lvl="2"/>
            <a:r>
              <a:rPr lang="en-US"/>
              <a:t>Arming together with LBDS</a:t>
            </a:r>
          </a:p>
          <a:p>
            <a:pPr lvl="2"/>
            <a:r>
              <a:rPr lang="en-US"/>
              <a:t>Linking/unlinking</a:t>
            </a:r>
          </a:p>
        </p:txBody>
      </p:sp>
      <p:pic>
        <p:nvPicPr>
          <p:cNvPr id="282628" name="Picture 4" descr="BIS-localPermitLo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3500430" cy="3656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3A2B-CC11-4EBE-BE98-C8B990ED4D1E}" type="slidenum">
              <a:rPr lang="en-US"/>
              <a:pPr/>
              <a:t>31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Logging:</a:t>
            </a:r>
          </a:p>
          <a:p>
            <a:pPr lvl="1"/>
            <a:r>
              <a:rPr lang="en-US"/>
              <a:t>Almost everything defined and being logged</a:t>
            </a:r>
          </a:p>
          <a:p>
            <a:pPr lvl="1"/>
            <a:endParaRPr lang="en-US"/>
          </a:p>
          <a:p>
            <a:r>
              <a:rPr lang="en-US"/>
              <a:t>Timing:</a:t>
            </a:r>
          </a:p>
          <a:p>
            <a:pPr lvl="1"/>
            <a:r>
              <a:rPr lang="en-US"/>
              <a:t>Dump beam x event: triggers beam dump</a:t>
            </a:r>
          </a:p>
          <a:p>
            <a:pPr lvl="1"/>
            <a:r>
              <a:rPr lang="en-US"/>
              <a:t>Beam x dumped events and post mortem events not automatically generated yet (generated in CCR – would need connection between point 6 and CCR via fibers)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593A-9AE3-4E5C-B4B5-B869ED6C8E4E}" type="slidenum">
              <a:rPr lang="en-US"/>
              <a:pPr/>
              <a:t>32</a:t>
            </a:fld>
            <a:endParaRPr lang="en-US"/>
          </a:p>
        </p:txBody>
      </p:sp>
      <p:pic>
        <p:nvPicPr>
          <p:cNvPr id="253957" name="Picture 5" descr="sequencer"/>
          <p:cNvPicPr>
            <a:picLocks noChangeAspect="1" noChangeArrowheads="1"/>
          </p:cNvPicPr>
          <p:nvPr/>
        </p:nvPicPr>
        <p:blipFill>
          <a:blip r:embed="rId3"/>
          <a:srcRect r="10854" b="36775"/>
          <a:stretch>
            <a:fillRect/>
          </a:stretch>
        </p:blipFill>
        <p:spPr bwMode="auto">
          <a:xfrm>
            <a:off x="428596" y="2214554"/>
            <a:ext cx="7843862" cy="4228865"/>
          </a:xfrm>
          <a:prstGeom prst="rect">
            <a:avLst/>
          </a:prstGeom>
          <a:noFill/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229600" cy="5111750"/>
          </a:xfrm>
        </p:spPr>
        <p:txBody>
          <a:bodyPr/>
          <a:lstStyle/>
          <a:p>
            <a:r>
              <a:rPr lang="en-US" dirty="0"/>
              <a:t>Heavily using the Sequencer for EVERYTHING</a:t>
            </a:r>
          </a:p>
          <a:p>
            <a:pPr lvl="1"/>
            <a:r>
              <a:rPr lang="en-US" dirty="0"/>
              <a:t>Reliability run, arming,…</a:t>
            </a:r>
          </a:p>
          <a:p>
            <a:endParaRPr lang="en-US" dirty="0"/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253956" name="Picture 4" descr="sequen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42862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F9CB-BF7B-49E6-AAC3-72F0E7E14E0F}" type="slidenum">
              <a:rPr lang="en-US"/>
              <a:pPr/>
              <a:t>33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 open after the next (or last) dry run…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600"/>
              <a:t>RBAC</a:t>
            </a:r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</a:pPr>
            <a:r>
              <a:rPr lang="en-US" sz="1600"/>
              <a:t>Generation of global post mortem events and beam dumped events with full permit loop ready</a:t>
            </a:r>
          </a:p>
          <a:p>
            <a:pPr lvl="1">
              <a:lnSpc>
                <a:spcPct val="85000"/>
              </a:lnSpc>
            </a:pPr>
            <a:r>
              <a:rPr lang="en-US" sz="1400"/>
              <a:t>During check-out</a:t>
            </a:r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</a:pPr>
            <a:r>
              <a:rPr lang="en-US" sz="1600"/>
              <a:t>Energy reference from four main bend circuits</a:t>
            </a:r>
          </a:p>
          <a:p>
            <a:pPr lvl="1">
              <a:lnSpc>
                <a:spcPct val="85000"/>
              </a:lnSpc>
            </a:pPr>
            <a:r>
              <a:rPr lang="en-US" sz="1400"/>
              <a:t>During check-out</a:t>
            </a:r>
          </a:p>
          <a:p>
            <a:pPr lvl="1">
              <a:lnSpc>
                <a:spcPct val="85000"/>
              </a:lnSpc>
            </a:pPr>
            <a:endParaRPr lang="en-US" sz="1400"/>
          </a:p>
          <a:p>
            <a:pPr>
              <a:lnSpc>
                <a:spcPct val="85000"/>
              </a:lnSpc>
            </a:pPr>
            <a:r>
              <a:rPr lang="en-US" sz="1600"/>
              <a:t>Tracking of Q4 and MSD</a:t>
            </a:r>
          </a:p>
          <a:p>
            <a:pPr lvl="1">
              <a:lnSpc>
                <a:spcPct val="85000"/>
              </a:lnSpc>
            </a:pPr>
            <a:r>
              <a:rPr lang="en-US" sz="1400"/>
              <a:t>During check-out</a:t>
            </a:r>
          </a:p>
          <a:p>
            <a:pPr lvl="1">
              <a:lnSpc>
                <a:spcPct val="85000"/>
              </a:lnSpc>
            </a:pPr>
            <a:endParaRPr lang="en-US" sz="1400"/>
          </a:p>
          <a:p>
            <a:pPr>
              <a:lnSpc>
                <a:spcPct val="85000"/>
              </a:lnSpc>
            </a:pPr>
            <a:r>
              <a:rPr lang="en-US" sz="1600"/>
              <a:t>Real energy ramp all systems together:</a:t>
            </a:r>
          </a:p>
          <a:p>
            <a:pPr lvl="1">
              <a:lnSpc>
                <a:spcPct val="85000"/>
              </a:lnSpc>
            </a:pPr>
            <a:r>
              <a:rPr lang="en-US" sz="1400"/>
              <a:t>TCDQ, Q4, MSD, main bends, LBDS</a:t>
            </a:r>
          </a:p>
          <a:p>
            <a:pPr lvl="1">
              <a:lnSpc>
                <a:spcPct val="85000"/>
              </a:lnSpc>
            </a:pPr>
            <a:r>
              <a:rPr lang="en-US" sz="1400"/>
              <a:t>During check-out </a:t>
            </a:r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</a:pPr>
            <a:r>
              <a:rPr lang="en-US" sz="1600"/>
              <a:t>Abort gap monitor software interlocking</a:t>
            </a:r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</a:pPr>
            <a:r>
              <a:rPr lang="en-US" sz="1600"/>
              <a:t>Vacuum monitoring of dump line</a:t>
            </a:r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  <a:buFontTx/>
              <a:buNone/>
            </a:pPr>
            <a:endParaRPr lang="en-US" sz="1600"/>
          </a:p>
          <a:p>
            <a:pPr>
              <a:lnSpc>
                <a:spcPct val="85000"/>
              </a:lnSpc>
              <a:buFontTx/>
              <a:buNone/>
            </a:pPr>
            <a:endParaRPr lang="en-US" sz="1600"/>
          </a:p>
          <a:p>
            <a:pPr>
              <a:lnSpc>
                <a:spcPct val="85000"/>
              </a:lnSpc>
            </a:pPr>
            <a:endParaRPr lang="en-US" sz="1600"/>
          </a:p>
          <a:p>
            <a:pPr>
              <a:lnSpc>
                <a:spcPct val="85000"/>
              </a:lnSpc>
              <a:buFontTx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BA351-3B5A-4CCD-B6F7-7F92B6455CB1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Physics/Experiments Dry Run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Luminosity</a:t>
            </a:r>
          </a:p>
          <a:p>
            <a:pPr lvl="1">
              <a:lnSpc>
                <a:spcPct val="90000"/>
              </a:lnSpc>
            </a:pPr>
            <a:r>
              <a:rPr lang="en-US"/>
              <a:t>Acquisition and display, BRA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Optimization, trims, bumps etc.</a:t>
            </a:r>
          </a:p>
          <a:p>
            <a:pPr lvl="1">
              <a:lnSpc>
                <a:spcPct val="90000"/>
              </a:lnSpc>
            </a:pPr>
            <a:r>
              <a:rPr lang="en-US"/>
              <a:t>Scans</a:t>
            </a:r>
          </a:p>
          <a:p>
            <a:pPr>
              <a:lnSpc>
                <a:spcPct val="90000"/>
              </a:lnSpc>
            </a:pPr>
            <a:r>
              <a:rPr lang="en-US"/>
              <a:t>Experiment Instrumentation &amp; signals</a:t>
            </a:r>
          </a:p>
          <a:p>
            <a:pPr lvl="1">
              <a:lnSpc>
                <a:spcPct val="90000"/>
              </a:lnSpc>
            </a:pPr>
            <a:r>
              <a:rPr lang="en-US"/>
              <a:t>BCMs, Lumi etc.</a:t>
            </a:r>
          </a:p>
          <a:p>
            <a:pPr>
              <a:lnSpc>
                <a:spcPct val="90000"/>
              </a:lnSpc>
            </a:pPr>
            <a:r>
              <a:rPr lang="en-US"/>
              <a:t>Experiment communication</a:t>
            </a:r>
          </a:p>
          <a:p>
            <a:pPr lvl="1">
              <a:lnSpc>
                <a:spcPct val="90000"/>
              </a:lnSpc>
            </a:pPr>
            <a:r>
              <a:rPr lang="en-US"/>
              <a:t>DIP – to &amp; from</a:t>
            </a:r>
          </a:p>
          <a:p>
            <a:pPr lvl="1">
              <a:lnSpc>
                <a:spcPct val="90000"/>
              </a:lnSpc>
            </a:pPr>
            <a:r>
              <a:rPr lang="en-US"/>
              <a:t>Vetos, Handshakes</a:t>
            </a:r>
          </a:p>
          <a:p>
            <a:pPr>
              <a:lnSpc>
                <a:spcPct val="90000"/>
              </a:lnSpc>
            </a:pPr>
            <a:r>
              <a:rPr lang="en-US"/>
              <a:t>Interlocks</a:t>
            </a:r>
          </a:p>
          <a:p>
            <a:pPr lvl="1">
              <a:lnSpc>
                <a:spcPct val="90000"/>
              </a:lnSpc>
            </a:pPr>
            <a:r>
              <a:rPr lang="en-US"/>
              <a:t>Beam abort, injection inhibit</a:t>
            </a:r>
          </a:p>
          <a:p>
            <a:pPr>
              <a:lnSpc>
                <a:spcPct val="90000"/>
              </a:lnSpc>
            </a:pPr>
            <a:r>
              <a:rPr lang="en-US"/>
              <a:t>Magnets</a:t>
            </a:r>
          </a:p>
          <a:p>
            <a:pPr lvl="1">
              <a:lnSpc>
                <a:spcPct val="90000"/>
              </a:lnSpc>
            </a:pPr>
            <a:r>
              <a:rPr lang="en-US"/>
              <a:t>Alice/LHC dipoles and compensation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A5B12-AF7D-4CB4-A522-0D99703FDA30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Protection Dry Runs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part of other dry </a:t>
            </a:r>
            <a:r>
              <a:rPr lang="en-US" dirty="0" smtClean="0"/>
              <a:t>runs &amp; IST</a:t>
            </a:r>
            <a:endParaRPr lang="en-US" dirty="0"/>
          </a:p>
          <a:p>
            <a:pPr lvl="1"/>
            <a:r>
              <a:rPr lang="en-US" dirty="0"/>
              <a:t>Injection kickers</a:t>
            </a:r>
          </a:p>
          <a:p>
            <a:pPr lvl="1"/>
            <a:r>
              <a:rPr lang="en-US" dirty="0"/>
              <a:t>LBDS – link to BIS, protection devices </a:t>
            </a:r>
          </a:p>
          <a:p>
            <a:r>
              <a:rPr lang="en-US" dirty="0"/>
              <a:t>Integration in machine cycle</a:t>
            </a:r>
          </a:p>
          <a:p>
            <a:pPr lvl="1"/>
            <a:r>
              <a:rPr lang="en-US" dirty="0"/>
              <a:t>Resets, tests, SBF, SBP, BPF</a:t>
            </a:r>
          </a:p>
          <a:p>
            <a:pPr lvl="1"/>
            <a:r>
              <a:rPr lang="en-US" dirty="0"/>
              <a:t>Interface to timing system/BST</a:t>
            </a:r>
          </a:p>
          <a:p>
            <a:pPr lvl="1"/>
            <a:r>
              <a:rPr lang="en-US" dirty="0"/>
              <a:t>PM suppression</a:t>
            </a:r>
          </a:p>
          <a:p>
            <a:pPr lvl="1"/>
            <a:r>
              <a:rPr lang="en-US" dirty="0"/>
              <a:t>Link-Unlink</a:t>
            </a:r>
          </a:p>
          <a:p>
            <a:pPr lvl="1"/>
            <a:r>
              <a:rPr lang="en-US" dirty="0"/>
              <a:t>Injection inhibit</a:t>
            </a:r>
          </a:p>
          <a:p>
            <a:pPr lvl="1"/>
            <a:r>
              <a:rPr lang="en-US" dirty="0"/>
              <a:t>Experiments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7" name="Picture 6" descr="EquipState_17-Dec-07-1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15122" cy="44402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13"/>
          </a:xfrm>
        </p:spPr>
        <p:txBody>
          <a:bodyPr/>
          <a:lstStyle/>
          <a:p>
            <a:r>
              <a:rPr lang="en-US" dirty="0" smtClean="0"/>
              <a:t>Accelerator Mode</a:t>
            </a:r>
          </a:p>
          <a:p>
            <a:r>
              <a:rPr lang="en-US" dirty="0" smtClean="0"/>
              <a:t>Beam Mode</a:t>
            </a:r>
          </a:p>
          <a:p>
            <a:r>
              <a:rPr lang="en-US" dirty="0" smtClean="0"/>
              <a:t>Fill Number</a:t>
            </a:r>
          </a:p>
          <a:p>
            <a:r>
              <a:rPr lang="en-US" dirty="0" smtClean="0"/>
              <a:t>Bunch Configuration</a:t>
            </a:r>
          </a:p>
          <a:p>
            <a:r>
              <a:rPr lang="en-US" dirty="0" smtClean="0"/>
              <a:t>Handshakes</a:t>
            </a:r>
          </a:p>
          <a:p>
            <a:endParaRPr lang="en-US" dirty="0" smtClean="0"/>
          </a:p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As SMP to timing to DIP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0562" y="1428736"/>
            <a:ext cx="371477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LSA as source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Pushed to timing system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Pushed to DIP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32088"/>
            <a:ext cx="7500958" cy="6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83859-EA85-4AA0-8DCC-C20D08237BF8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– Deploy and Test LSA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Core Functionality</a:t>
            </a:r>
          </a:p>
          <a:p>
            <a:pPr lvl="1">
              <a:lnSpc>
                <a:spcPct val="90000"/>
              </a:lnSpc>
            </a:pPr>
            <a:r>
              <a:rPr lang="en-US"/>
              <a:t>Optics, ramp, squeeze, magnet model (transfer functions etc.)</a:t>
            </a:r>
          </a:p>
          <a:p>
            <a:pPr>
              <a:lnSpc>
                <a:spcPct val="90000"/>
              </a:lnSpc>
            </a:pPr>
            <a:r>
              <a:rPr lang="en-US"/>
              <a:t>Equipment </a:t>
            </a:r>
          </a:p>
          <a:p>
            <a:pPr>
              <a:lnSpc>
                <a:spcPct val="90000"/>
              </a:lnSpc>
            </a:pPr>
            <a:r>
              <a:rPr lang="en-US"/>
              <a:t>Instrumentation</a:t>
            </a:r>
          </a:p>
          <a:p>
            <a:pPr>
              <a:lnSpc>
                <a:spcPct val="90000"/>
              </a:lnSpc>
            </a:pPr>
            <a:r>
              <a:rPr lang="en-US"/>
              <a:t>Measurements</a:t>
            </a:r>
          </a:p>
          <a:p>
            <a:pPr>
              <a:lnSpc>
                <a:spcPct val="90000"/>
              </a:lnSpc>
            </a:pPr>
            <a:r>
              <a:rPr lang="en-US"/>
              <a:t>Operational exploitation</a:t>
            </a:r>
          </a:p>
          <a:p>
            <a:pPr>
              <a:lnSpc>
                <a:spcPct val="90000"/>
              </a:lnSpc>
            </a:pPr>
            <a:r>
              <a:rPr lang="en-US"/>
              <a:t>Timing</a:t>
            </a:r>
          </a:p>
          <a:p>
            <a:pPr>
              <a:lnSpc>
                <a:spcPct val="90000"/>
              </a:lnSpc>
            </a:pPr>
            <a:r>
              <a:rPr lang="en-US"/>
              <a:t>On-line Models</a:t>
            </a:r>
          </a:p>
          <a:p>
            <a:pPr lvl="1">
              <a:lnSpc>
                <a:spcPct val="90000"/>
              </a:lnSpc>
            </a:pPr>
            <a:r>
              <a:rPr lang="en-US"/>
              <a:t>MADX, FIDEL, Aperture</a:t>
            </a:r>
          </a:p>
          <a:p>
            <a:pPr>
              <a:lnSpc>
                <a:spcPct val="90000"/>
              </a:lnSpc>
            </a:pPr>
            <a:r>
              <a:rPr lang="en-US"/>
              <a:t>Mode, data distribution </a:t>
            </a:r>
          </a:p>
          <a:p>
            <a:pPr>
              <a:lnSpc>
                <a:spcPct val="90000"/>
              </a:lnSpc>
            </a:pPr>
            <a:r>
              <a:rPr lang="en-US"/>
              <a:t>Applied LSA applications</a:t>
            </a:r>
          </a:p>
          <a:p>
            <a:pPr lvl="1">
              <a:lnSpc>
                <a:spcPct val="90000"/>
              </a:lnSpc>
            </a:pPr>
            <a:r>
              <a:rPr lang="en-US"/>
              <a:t>Orbit, luminosity scans etc.</a:t>
            </a:r>
          </a:p>
          <a:p>
            <a:pPr>
              <a:lnSpc>
                <a:spcPct val="90000"/>
              </a:lnSpc>
            </a:pPr>
            <a:r>
              <a:rPr lang="en-US"/>
              <a:t>Data exchange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Mentioned in dispatches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</a:p>
          <a:p>
            <a:r>
              <a:rPr lang="en-US" dirty="0" smtClean="0"/>
              <a:t>Fixed Displays</a:t>
            </a:r>
          </a:p>
          <a:p>
            <a:r>
              <a:rPr lang="en-US" dirty="0" smtClean="0"/>
              <a:t>Page 1</a:t>
            </a:r>
          </a:p>
          <a:p>
            <a:r>
              <a:rPr lang="en-US" dirty="0" smtClean="0"/>
              <a:t>LSA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7E7D4-BCAF-4C47-B1B6-3ED84687EA28}" type="slidenum">
              <a:rPr lang="en-US"/>
              <a:pPr/>
              <a:t>42</a:t>
            </a:fld>
            <a:endParaRPr lang="en-US"/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graphicFrame>
        <p:nvGraphicFramePr>
          <p:cNvPr id="889887" name="Group 31"/>
          <p:cNvGraphicFramePr>
            <a:graphicFrameLocks noGrp="1"/>
          </p:cNvGraphicFramePr>
          <p:nvPr/>
        </p:nvGraphicFramePr>
        <p:xfrm>
          <a:off x="539750" y="2924175"/>
          <a:ext cx="8353425" cy="3413127"/>
        </p:xfrm>
        <a:graphic>
          <a:graphicData uri="http://schemas.openxmlformats.org/drawingml/2006/table">
            <a:tbl>
              <a:tblPr/>
              <a:tblGrid>
                <a:gridCol w="6046788"/>
                <a:gridCol w="23066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acquisition &amp; concentration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XPOC, Post mortem, study buffers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test, test,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Logging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OP display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expert 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To spec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MCS – configuration &amp; tests –threshold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MCS, application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Bunch Current Transformers acq &amp; display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BCTDCLHC &amp; BCTFDLHC &amp; BCTFRLHC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Acq, log, 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988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- DR 1/3</a:t>
            </a:r>
          </a:p>
        </p:txBody>
      </p:sp>
      <p:sp>
        <p:nvSpPr>
          <p:cNvPr id="889889" name="Text Box 33"/>
          <p:cNvSpPr txBox="1">
            <a:spLocks noChangeArrowheads="1"/>
          </p:cNvSpPr>
          <p:nvPr/>
        </p:nvSpPr>
        <p:spPr bwMode="auto">
          <a:xfrm>
            <a:off x="1258888" y="981075"/>
            <a:ext cx="6842125" cy="16160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Find/organize time slots, also outside official dry runs where conditions allow testing of required functionality</a:t>
            </a:r>
          </a:p>
          <a:p>
            <a:pPr algn="l">
              <a:buFontTx/>
              <a:buChar char="•"/>
            </a:pPr>
            <a:r>
              <a:rPr lang="en-US" dirty="0"/>
              <a:t> Play simulated injection, ramp etc…</a:t>
            </a:r>
          </a:p>
          <a:p>
            <a:pPr algn="l">
              <a:buFontTx/>
              <a:buChar char="•"/>
            </a:pPr>
            <a:r>
              <a:rPr lang="en-US" dirty="0"/>
              <a:t> Plus dedicated dry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1B0C8-DE27-4FBD-A520-462AF96A4168}" type="slidenum">
              <a:rPr lang="en-US"/>
              <a:pPr/>
              <a:t>43</a:t>
            </a:fld>
            <a:endParaRPr lang="en-US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– DR 2/3</a:t>
            </a:r>
          </a:p>
        </p:txBody>
      </p:sp>
      <p:graphicFrame>
        <p:nvGraphicFramePr>
          <p:cNvPr id="891939" name="Group 35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96300" cy="4236720"/>
        </p:xfrm>
        <a:graphic>
          <a:graphicData uri="http://schemas.openxmlformats.org/drawingml/2006/table">
            <a:tbl>
              <a:tblPr/>
              <a:tblGrid>
                <a:gridCol w="5616575"/>
                <a:gridCol w="28797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acquisition &amp; concentration &amp; publish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All  modes: capture, FIFO, orbit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Logging, SDDS, roll out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acquisition, log, display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trajectory and orbit correction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YASP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multi-turn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 -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beta beating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 – deploy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real time feed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BPMDLHC - dump line BPM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XPOC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BPMITLHC – interlocked BPMs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Acq/BIS, XPOC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BTVI/BTVMLHC  Screens (matching monitors)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Acq, Control, BIS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B9381-120B-4290-8852-A8B8E81B728E}" type="slidenum">
              <a:rPr lang="en-US"/>
              <a:pPr/>
              <a:t>44</a:t>
            </a:fld>
            <a:endParaRPr lang="en-US"/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– DR 3/3</a:t>
            </a:r>
          </a:p>
        </p:txBody>
      </p:sp>
      <p:graphicFrame>
        <p:nvGraphicFramePr>
          <p:cNvPr id="892972" name="Group 4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640763" cy="4876800"/>
        </p:xfrm>
        <a:graphic>
          <a:graphicData uri="http://schemas.openxmlformats.org/drawingml/2006/table">
            <a:tbl>
              <a:tblPr/>
              <a:tblGrid>
                <a:gridCol w="5761038"/>
                <a:gridCol w="287972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Tune/kickers (tune, aperture, AC dipole)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control- acq – timing- applications – deploy and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Radmon (TW)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 – conc - 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BQHTLHC – head-tail Chromaticity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BSRALHC  Abort gap monitor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BSRTFLHC/BSRTSLHC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Synchrotron radiation monitors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BGILHC – Rest Gas Monitor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BWSLHC  Wire Scanner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Wall Current Monitors (RF)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Talk to 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BQSLLHC - Schottky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BRASCLHC/BRASGLHC - Luminosity monitors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Application++ +LSA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0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D66A3-40B4-4D64-9EB9-0C840C02C935}" type="slidenum">
              <a:rPr lang="en-US"/>
              <a:pPr/>
              <a:t>45</a:t>
            </a:fld>
            <a:endParaRPr lang="en-US"/>
          </a:p>
        </p:txBody>
      </p:sp>
      <p:sp>
        <p:nvSpPr>
          <p:cNvPr id="202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6629400" cy="533400"/>
          </a:xfrm>
        </p:spPr>
        <p:txBody>
          <a:bodyPr/>
          <a:lstStyle/>
          <a:p>
            <a:r>
              <a:rPr lang="en-US"/>
              <a:t>Objectives- Instrumentation</a:t>
            </a:r>
          </a:p>
        </p:txBody>
      </p:sp>
      <p:graphicFrame>
        <p:nvGraphicFramePr>
          <p:cNvPr id="862556" name="Group 348"/>
          <p:cNvGraphicFramePr>
            <a:graphicFrameLocks noGrp="1"/>
          </p:cNvGraphicFramePr>
          <p:nvPr>
            <p:ph sz="half" idx="2"/>
          </p:nvPr>
        </p:nvGraphicFramePr>
        <p:xfrm>
          <a:off x="179388" y="765175"/>
          <a:ext cx="8802687" cy="5689918"/>
        </p:xfrm>
        <a:graphic>
          <a:graphicData uri="http://schemas.openxmlformats.org/drawingml/2006/table">
            <a:tbl>
              <a:tblPr/>
              <a:tblGrid>
                <a:gridCol w="2160587"/>
                <a:gridCol w="514350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Priority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Settings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Logging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SIS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FDisplay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Daemon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 [D,I]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BLM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BCT [DC, FD, FR]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BTV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Rest Gas [BGI]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Sync. Rad [BSRA]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Wire Scanners [BWS]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Luminosity [BRA,S,G]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 [BQBBQ]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 [BQHT]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AGM [BSRA]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Schottky [BQS]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BST [BOB]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4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5993-1A23-4DEE-9AF9-C9303C4BD7B9}" type="slidenum">
              <a:rPr lang="en-US"/>
              <a:pPr/>
              <a:t>46</a:t>
            </a:fld>
            <a:endParaRPr lang="en-US"/>
          </a:p>
        </p:txBody>
      </p:sp>
      <p:sp>
        <p:nvSpPr>
          <p:cNvPr id="15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graphicFrame>
        <p:nvGraphicFramePr>
          <p:cNvPr id="864455" name="Group 199"/>
          <p:cNvGraphicFramePr>
            <a:graphicFrameLocks noGrp="1"/>
          </p:cNvGraphicFramePr>
          <p:nvPr/>
        </p:nvGraphicFramePr>
        <p:xfrm>
          <a:off x="395288" y="944563"/>
          <a:ext cx="8339137" cy="5368610"/>
        </p:xfrm>
        <a:graphic>
          <a:graphicData uri="http://schemas.openxmlformats.org/drawingml/2006/table">
            <a:tbl>
              <a:tblPr/>
              <a:tblGrid>
                <a:gridCol w="2952750"/>
                <a:gridCol w="598487"/>
                <a:gridCol w="598488"/>
                <a:gridCol w="598487"/>
                <a:gridCol w="598488"/>
                <a:gridCol w="598487"/>
                <a:gridCol w="598488"/>
                <a:gridCol w="598487"/>
                <a:gridCol w="598488"/>
                <a:gridCol w="598487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XPOC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Analog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Acquisition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Alarms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SIS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Timing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RBAC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INJECTION KICKERS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DUMP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POWER CONVERTERS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COLLIMATORS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TRANVERSE FB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MAGNETS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MKQA etc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WARM MAGNETS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RADIATION MONITORS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SPECTROMETERS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4448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- Hardware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AA393-40BB-49BB-B9E4-327D342F2B27}" type="slidenum">
              <a:rPr lang="en-US"/>
              <a:pPr/>
              <a:t>47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far…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LHCb – November 2007</a:t>
            </a:r>
          </a:p>
          <a:p>
            <a:r>
              <a:rPr lang="en-US" dirty="0" smtClean="0"/>
              <a:t>Injection </a:t>
            </a:r>
            <a:r>
              <a:rPr lang="en-US" dirty="0"/>
              <a:t>dry run – December 2007</a:t>
            </a:r>
          </a:p>
          <a:p>
            <a:r>
              <a:rPr lang="en-US" dirty="0"/>
              <a:t>Beam dump dry run – February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Alice – February 2008</a:t>
            </a:r>
            <a:endParaRPr lang="en-US" dirty="0"/>
          </a:p>
          <a:p>
            <a:r>
              <a:rPr lang="en-US" dirty="0"/>
              <a:t>PGC 4-5 – February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Injection &amp; Transfer/Beam dump – April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Injection &amp; Transfer/Beam Dump/PGC – May 2008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– week 19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r>
              <a:rPr lang="en-US" dirty="0" smtClean="0"/>
              <a:t>Timing tests</a:t>
            </a:r>
          </a:p>
          <a:p>
            <a:pPr lvl="1"/>
            <a:r>
              <a:rPr lang="en-US" dirty="0" smtClean="0"/>
              <a:t>including injectors, injection requests etc.</a:t>
            </a:r>
          </a:p>
          <a:p>
            <a:r>
              <a:rPr lang="en-US" dirty="0" smtClean="0"/>
              <a:t>Injection &amp; Transfer</a:t>
            </a:r>
          </a:p>
          <a:p>
            <a:pPr lvl="1"/>
            <a:r>
              <a:rPr lang="en-US" dirty="0" smtClean="0"/>
              <a:t>pre-pulse</a:t>
            </a:r>
          </a:p>
          <a:p>
            <a:pPr lvl="1"/>
            <a:r>
              <a:rPr lang="en-US" dirty="0" smtClean="0"/>
              <a:t>Injection sequence</a:t>
            </a:r>
          </a:p>
          <a:p>
            <a:r>
              <a:rPr lang="en-US" dirty="0" smtClean="0"/>
              <a:t>LBDS</a:t>
            </a:r>
          </a:p>
          <a:p>
            <a:r>
              <a:rPr lang="en-US" dirty="0" smtClean="0"/>
              <a:t>Injection, ramp &amp; squeeze</a:t>
            </a:r>
          </a:p>
          <a:p>
            <a:pPr lvl="1"/>
            <a:r>
              <a:rPr lang="en-US" dirty="0" smtClean="0"/>
              <a:t>Power converters/Magnets</a:t>
            </a:r>
          </a:p>
          <a:p>
            <a:pPr lvl="2"/>
            <a:r>
              <a:rPr lang="en-US" dirty="0" smtClean="0"/>
              <a:t>PGC 56, 23 in simulation</a:t>
            </a:r>
          </a:p>
          <a:p>
            <a:pPr lvl="2"/>
            <a:r>
              <a:rPr lang="en-US" dirty="0" smtClean="0"/>
              <a:t>Full machine cycle including pre-cycle, decay compensation etc.</a:t>
            </a:r>
          </a:p>
          <a:p>
            <a:r>
              <a:rPr lang="en-US" dirty="0" smtClean="0"/>
              <a:t>Experiments</a:t>
            </a:r>
            <a:endParaRPr lang="en-US" dirty="0" smtClean="0"/>
          </a:p>
          <a:p>
            <a:pPr lvl="1"/>
            <a:r>
              <a:rPr lang="en-US" dirty="0" smtClean="0"/>
              <a:t>will push communication gently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02122-1482-479D-B169-D008D14BA163}" type="slidenum">
              <a:rPr lang="en-US"/>
              <a:pPr/>
              <a:t>48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564357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 at: http://wikis/display/LHCOP/Home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621508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Concluding remarks…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111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Andy Butterworth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Brennan Goddard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Bruno </a:t>
            </a:r>
            <a:r>
              <a:rPr lang="en-US" sz="1600" dirty="0" err="1" smtClean="0"/>
              <a:t>Puccio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Delphine </a:t>
            </a:r>
            <a:r>
              <a:rPr lang="en-US" sz="1600" dirty="0" err="1" smtClean="0"/>
              <a:t>Jacquet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Etienne </a:t>
            </a:r>
            <a:r>
              <a:rPr lang="en-US" sz="1600" dirty="0" err="1" smtClean="0"/>
              <a:t>Carlier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Georges Henry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Ioan</a:t>
            </a:r>
            <a:r>
              <a:rPr lang="en-US" sz="1600" dirty="0" smtClean="0"/>
              <a:t> </a:t>
            </a:r>
            <a:r>
              <a:rPr lang="en-US" sz="1600" dirty="0" err="1" smtClean="0"/>
              <a:t>Kozsar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JJ Gras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Jorg</a:t>
            </a:r>
            <a:r>
              <a:rPr lang="en-US" sz="1600" dirty="0" smtClean="0"/>
              <a:t> </a:t>
            </a:r>
            <a:r>
              <a:rPr lang="en-US" sz="1600" dirty="0" err="1" smtClean="0"/>
              <a:t>Wenninger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Julian Lewis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Lars Jensen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Markus Albert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Reyes </a:t>
            </a:r>
            <a:r>
              <a:rPr lang="en-US" sz="1600" dirty="0" err="1" smtClean="0"/>
              <a:t>Alemany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Stefano Redaelli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Stephane </a:t>
            </a:r>
            <a:r>
              <a:rPr lang="en-US" sz="1600" dirty="0" err="1" smtClean="0"/>
              <a:t>Deghaye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Stephen Page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Verena</a:t>
            </a:r>
            <a:r>
              <a:rPr lang="en-US" sz="1600" dirty="0" smtClean="0"/>
              <a:t> </a:t>
            </a:r>
            <a:r>
              <a:rPr lang="en-US" sz="1600" dirty="0" err="1" smtClean="0"/>
              <a:t>Kain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85789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plus a lot of support from equipment groups and controls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4810" y="71435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Ioan</a:t>
            </a:r>
            <a:r>
              <a:rPr lang="en-US" dirty="0" smtClean="0"/>
              <a:t> </a:t>
            </a:r>
            <a:r>
              <a:rPr lang="en-US" dirty="0" err="1" smtClean="0"/>
              <a:t>Kozsar</a:t>
            </a:r>
            <a:r>
              <a:rPr lang="en-US" dirty="0" smtClean="0"/>
              <a:t>; Julian Lewis; Benjamin Todd; Bruno </a:t>
            </a:r>
            <a:r>
              <a:rPr lang="en-US" dirty="0" err="1" smtClean="0"/>
              <a:t>Puccio</a:t>
            </a:r>
            <a:r>
              <a:rPr lang="en-US" dirty="0" smtClean="0"/>
              <a:t>; Lars Jensen; Ana Guerrero </a:t>
            </a:r>
            <a:r>
              <a:rPr lang="en-US" dirty="0" err="1" smtClean="0"/>
              <a:t>Ollacarizqueta</a:t>
            </a:r>
            <a:r>
              <a:rPr lang="en-US" dirty="0" smtClean="0"/>
              <a:t>; Stephane Bart Pedersen; Michael Ludwig; Bernd </a:t>
            </a:r>
            <a:r>
              <a:rPr lang="en-US" dirty="0" err="1" smtClean="0"/>
              <a:t>Dehning</a:t>
            </a:r>
            <a:r>
              <a:rPr lang="en-US" dirty="0" smtClean="0"/>
              <a:t>; </a:t>
            </a:r>
            <a:r>
              <a:rPr lang="en-US" dirty="0" err="1" smtClean="0"/>
              <a:t>Christos</a:t>
            </a:r>
            <a:r>
              <a:rPr lang="en-US" dirty="0" smtClean="0"/>
              <a:t> </a:t>
            </a:r>
            <a:r>
              <a:rPr lang="en-US" dirty="0" err="1" smtClean="0"/>
              <a:t>Zamantzas</a:t>
            </a:r>
            <a:r>
              <a:rPr lang="en-US" dirty="0" smtClean="0"/>
              <a:t>; Jean-Jacques Gras; Jan </a:t>
            </a:r>
            <a:r>
              <a:rPr lang="en-US" dirty="0" err="1" smtClean="0"/>
              <a:t>Uythoven</a:t>
            </a:r>
            <a:r>
              <a:rPr lang="en-US" dirty="0" smtClean="0"/>
              <a:t>; Etienne </a:t>
            </a:r>
            <a:r>
              <a:rPr lang="en-US" dirty="0" err="1" smtClean="0"/>
              <a:t>Carlier</a:t>
            </a:r>
            <a:r>
              <a:rPr lang="en-US" dirty="0" smtClean="0"/>
              <a:t>; Nicolas </a:t>
            </a:r>
            <a:r>
              <a:rPr lang="en-US" dirty="0" err="1" smtClean="0"/>
              <a:t>Magnin</a:t>
            </a:r>
            <a:r>
              <a:rPr lang="en-US" dirty="0" smtClean="0"/>
              <a:t>; Nicolas </a:t>
            </a:r>
            <a:r>
              <a:rPr lang="en-US" dirty="0" err="1" smtClean="0"/>
              <a:t>Voumard</a:t>
            </a:r>
            <a:r>
              <a:rPr lang="en-US" dirty="0" smtClean="0"/>
              <a:t>; </a:t>
            </a:r>
            <a:r>
              <a:rPr lang="en-US" dirty="0" err="1" smtClean="0"/>
              <a:t>Christophe</a:t>
            </a:r>
            <a:r>
              <a:rPr lang="en-US" dirty="0" smtClean="0"/>
              <a:t> </a:t>
            </a:r>
            <a:r>
              <a:rPr lang="en-US" dirty="0" err="1" smtClean="0"/>
              <a:t>Chanavat</a:t>
            </a:r>
            <a:r>
              <a:rPr lang="en-US" dirty="0" smtClean="0"/>
              <a:t>; Marine </a:t>
            </a:r>
            <a:r>
              <a:rPr lang="en-US" dirty="0" err="1" smtClean="0"/>
              <a:t>Gourber</a:t>
            </a:r>
            <a:r>
              <a:rPr lang="en-US" dirty="0" smtClean="0"/>
              <a:t>-Pace; Ronny </a:t>
            </a:r>
            <a:r>
              <a:rPr lang="en-US" dirty="0" err="1" smtClean="0"/>
              <a:t>Billen</a:t>
            </a:r>
            <a:r>
              <a:rPr lang="en-US" dirty="0" smtClean="0"/>
              <a:t>; Chris Roderick; Reyes </a:t>
            </a:r>
            <a:r>
              <a:rPr lang="en-US" dirty="0" err="1" smtClean="0"/>
              <a:t>Alemany</a:t>
            </a:r>
            <a:r>
              <a:rPr lang="en-US" dirty="0" smtClean="0"/>
              <a:t> Fernandez; Vito </a:t>
            </a:r>
            <a:r>
              <a:rPr lang="en-US" dirty="0" err="1" smtClean="0"/>
              <a:t>Baggiolini</a:t>
            </a:r>
            <a:r>
              <a:rPr lang="en-US" dirty="0" smtClean="0"/>
              <a:t>; Fabio </a:t>
            </a:r>
            <a:r>
              <a:rPr lang="en-US" dirty="0" err="1" smtClean="0"/>
              <a:t>Follin</a:t>
            </a:r>
            <a:r>
              <a:rPr lang="en-US" dirty="0" smtClean="0"/>
              <a:t>; Markus Albert; Guy </a:t>
            </a:r>
            <a:r>
              <a:rPr lang="en-US" dirty="0" err="1" smtClean="0"/>
              <a:t>Crockford</a:t>
            </a:r>
            <a:r>
              <a:rPr lang="en-US" dirty="0" smtClean="0"/>
              <a:t>; Marek </a:t>
            </a:r>
            <a:r>
              <a:rPr lang="en-US" dirty="0" err="1" smtClean="0"/>
              <a:t>Misiowiec</a:t>
            </a:r>
            <a:r>
              <a:rPr lang="en-US" dirty="0" smtClean="0"/>
              <a:t>; </a:t>
            </a:r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 err="1" smtClean="0"/>
              <a:t>Kruk</a:t>
            </a:r>
            <a:r>
              <a:rPr lang="en-US" dirty="0" smtClean="0"/>
              <a:t>; Jerome </a:t>
            </a:r>
            <a:r>
              <a:rPr lang="en-US" dirty="0" err="1" smtClean="0"/>
              <a:t>Axensalva</a:t>
            </a:r>
            <a:r>
              <a:rPr lang="en-US" dirty="0" smtClean="0"/>
              <a:t>; </a:t>
            </a:r>
            <a:r>
              <a:rPr lang="en-US" dirty="0" err="1" smtClean="0"/>
              <a:t>Laurette</a:t>
            </a:r>
            <a:r>
              <a:rPr lang="en-US" dirty="0" smtClean="0"/>
              <a:t> Ponce; Eric </a:t>
            </a:r>
            <a:r>
              <a:rPr lang="en-US" dirty="0" err="1" smtClean="0"/>
              <a:t>Gallet</a:t>
            </a:r>
            <a:r>
              <a:rPr lang="en-US" dirty="0" smtClean="0"/>
              <a:t>; Brennan Goddard; Mike Lamont; </a:t>
            </a:r>
            <a:r>
              <a:rPr lang="en-US" dirty="0" err="1" smtClean="0"/>
              <a:t>Verena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6FD07-E9D9-4EB2-9E3A-3B355C0B5436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905227" name="Picture 11" descr="dry-run-strategy-feb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47750"/>
            <a:ext cx="8928100" cy="477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Coordinated by Operations. Preparations for, and results of, dry runs to be discussed at LHCCWG.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 close collaboration with equipment groups, technical issues to be discussed in ABCIS meetings.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Seen as a prelude to full system tests to be performed before beam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Injection &amp; Transfer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LBDS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Injection, ramp &amp; squeeze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Experiments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[Machine Protection]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[Beam instrumentation]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42A94-EF92-45A9-8F50-71FDB109182F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lot going on the same time</a:t>
            </a:r>
          </a:p>
          <a:p>
            <a:r>
              <a:rPr lang="en-US" dirty="0"/>
              <a:t>This not going to be particularly tidy or particularly easy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Accept dry runs as a debugging exercise </a:t>
            </a:r>
          </a:p>
          <a:p>
            <a:r>
              <a:rPr lang="en-US" dirty="0"/>
              <a:t>Accept it won’t be perfect first time</a:t>
            </a:r>
          </a:p>
          <a:p>
            <a:r>
              <a:rPr lang="en-US" dirty="0"/>
              <a:t>Iterate [but at an appropriate frequency]</a:t>
            </a:r>
          </a:p>
          <a:p>
            <a:r>
              <a:rPr lang="en-US" dirty="0"/>
              <a:t>Look for robust solutions that follow established standards.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Injection/Transfer Dry </a:t>
            </a:r>
            <a:r>
              <a:rPr lang="en-US" sz="2800" dirty="0" smtClean="0"/>
              <a:t>Runs – Injection Kickers</a:t>
            </a:r>
            <a:endParaRPr lang="en-US" sz="2800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Kickers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pulsing nominal voltage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control</a:t>
            </a:r>
            <a:r>
              <a:rPr lang="en-US" sz="1800" dirty="0"/>
              <a:t>, monitoring, logging, settings, </a:t>
            </a:r>
            <a:r>
              <a:rPr lang="en-US" sz="1800" dirty="0" smtClean="0"/>
              <a:t>FD, OASIS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basic injection sequence ring1/ring2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Pre-pulses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Abort Gap Keeper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Advanced injection sequence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5" descr="OASISVIEWER_14-Dec-07-1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977517" cy="27986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5391159" cy="28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Dry </a:t>
            </a:r>
            <a:r>
              <a:rPr lang="en-US" dirty="0" smtClean="0"/>
              <a:t>Runs - timing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Timing </a:t>
            </a:r>
            <a:r>
              <a:rPr lang="en-US" sz="2000" dirty="0"/>
              <a:t>&amp; synchronization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Events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Event tables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Telegrams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Bespoke Injection </a:t>
            </a:r>
            <a:r>
              <a:rPr lang="en-US" sz="1800" dirty="0"/>
              <a:t>requests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Interesting for us &amp; the timing team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we learn something every time!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Sync in with SPS &amp; Injectors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LHC mastership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Injection request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Beam Type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Inject &amp; Dump, Circulate &amp; Dump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18353</TotalTime>
  <Words>2385</Words>
  <Application>Microsoft Office PowerPoint</Application>
  <PresentationFormat>On-screen Show (4:3)</PresentationFormat>
  <Paragraphs>736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Pixel</vt:lpstr>
      <vt:lpstr>Conditions</vt:lpstr>
      <vt:lpstr>Approach</vt:lpstr>
      <vt:lpstr>Integration Tests (Dry Runs)</vt:lpstr>
      <vt:lpstr>Objectives – Deploy and Test LSA</vt:lpstr>
      <vt:lpstr>Approach</vt:lpstr>
      <vt:lpstr>Organization</vt:lpstr>
      <vt:lpstr>Comments</vt:lpstr>
      <vt:lpstr>Injection/Transfer Dry Runs – Injection Kickers</vt:lpstr>
      <vt:lpstr>Injection/Transfer Dry Runs - timing</vt:lpstr>
      <vt:lpstr>Timing</vt:lpstr>
      <vt:lpstr>Injection/Transfer Dry Run - instrumentation</vt:lpstr>
      <vt:lpstr>Injection/Transfer  - Miscellaneous</vt:lpstr>
      <vt:lpstr>Inject &amp; Transfer - sequencer</vt:lpstr>
      <vt:lpstr>Injection, Ramp &amp; Squeeze Dry Run</vt:lpstr>
      <vt:lpstr>PGC as part of circuit HWC</vt:lpstr>
      <vt:lpstr>Ramp of 138 power converters in Sector 45  to a current equivalent to 5.3 TeV</vt:lpstr>
      <vt:lpstr>PGC – “HWC shadowing” – February 2008</vt:lpstr>
      <vt:lpstr>Collimators – settings generation</vt:lpstr>
      <vt:lpstr>Collimators – parameter space</vt:lpstr>
      <vt:lpstr>Collimators - drive</vt:lpstr>
      <vt:lpstr>Collimators - measure</vt:lpstr>
      <vt:lpstr>LBDS Dry Runs – Summary so far</vt:lpstr>
      <vt:lpstr>LBDS Dry Runs</vt:lpstr>
      <vt:lpstr>Programmed Dump</vt:lpstr>
      <vt:lpstr>BI (1)</vt:lpstr>
      <vt:lpstr>BI (2)</vt:lpstr>
      <vt:lpstr>LBDS equipment and software (1)</vt:lpstr>
      <vt:lpstr>LBDS equipment and software (2)</vt:lpstr>
      <vt:lpstr>LBDS equipment and software (3)</vt:lpstr>
      <vt:lpstr>Local Permit Loops in point 6</vt:lpstr>
      <vt:lpstr>Controls</vt:lpstr>
      <vt:lpstr>Sequencer</vt:lpstr>
      <vt:lpstr>Still open after the next (or last) dry run…</vt:lpstr>
      <vt:lpstr>Physics/Experiments Dry Run</vt:lpstr>
      <vt:lpstr>Machine Protection Dry Runs</vt:lpstr>
      <vt:lpstr>Services</vt:lpstr>
      <vt:lpstr>RBAC</vt:lpstr>
      <vt:lpstr>Run Control</vt:lpstr>
      <vt:lpstr>DIP</vt:lpstr>
      <vt:lpstr>Mentioned in dispatches</vt:lpstr>
      <vt:lpstr>Instrumentation</vt:lpstr>
      <vt:lpstr>Instrumentation - DR 1/3</vt:lpstr>
      <vt:lpstr>Instrumentation – DR 2/3</vt:lpstr>
      <vt:lpstr>Instrumentation – DR 3/3</vt:lpstr>
      <vt:lpstr>Objectives- Instrumentation</vt:lpstr>
      <vt:lpstr>Objectives - Hardware</vt:lpstr>
      <vt:lpstr>So far…</vt:lpstr>
      <vt:lpstr>Incoming – week 19</vt:lpstr>
      <vt:lpstr>Acknowledgements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1050</cp:revision>
  <dcterms:created xsi:type="dcterms:W3CDTF">2006-02-06T12:33:58Z</dcterms:created>
  <dcterms:modified xsi:type="dcterms:W3CDTF">2008-05-06T11:36:47Z</dcterms:modified>
</cp:coreProperties>
</file>