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323" r:id="rId4"/>
    <p:sldId id="322" r:id="rId5"/>
    <p:sldId id="325" r:id="rId6"/>
    <p:sldId id="320" r:id="rId7"/>
    <p:sldId id="326" r:id="rId8"/>
    <p:sldId id="327" r:id="rId9"/>
    <p:sldId id="269" r:id="rId10"/>
    <p:sldId id="32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11" autoAdjust="0"/>
  </p:normalViewPr>
  <p:slideViewPr>
    <p:cSldViewPr>
      <p:cViewPr varScale="1">
        <p:scale>
          <a:sx n="116" d="100"/>
          <a:sy n="116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32A69-97CF-42AE-BC82-A96C25DD32EB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CCEBA-BAA5-4418-94DA-F910FFB0D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CEBA-BAA5-4418-94DA-F910FFB0DE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5800" cy="365125"/>
          </a:xfrm>
        </p:spPr>
        <p:txBody>
          <a:bodyPr/>
          <a:lstStyle/>
          <a:p>
            <a:r>
              <a:rPr lang="en-US" dirty="0" smtClean="0"/>
              <a:t>LTC Extended: Beam Instrumentation HWC    -    J-J Gras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3/10/2008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10600" cy="2667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LHC Machine Check-Out and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Beam Instrumentation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LHCCWG–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J-J GRAS [AB-BI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] / Gianluigi Arduini [AB-ABP]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202926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if we </a:t>
            </a:r>
            <a:r>
              <a:rPr lang="en-US" dirty="0" smtClean="0"/>
              <a:t>agree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LSA team has to create (and maybe extend to other equipment groups) , test and run on regular bases (TBD) the proposed timing table.</a:t>
            </a:r>
          </a:p>
          <a:p>
            <a:r>
              <a:rPr lang="en-US" dirty="0" smtClean="0"/>
              <a:t>BI will organize a dedicated meeting per </a:t>
            </a:r>
            <a:r>
              <a:rPr lang="en-US" dirty="0" smtClean="0"/>
              <a:t>instrument </a:t>
            </a:r>
            <a:r>
              <a:rPr lang="en-US" dirty="0" smtClean="0"/>
              <a:t>before the end of March to present people </a:t>
            </a:r>
            <a:r>
              <a:rPr lang="en-US" smtClean="0"/>
              <a:t>and system state </a:t>
            </a:r>
            <a:r>
              <a:rPr lang="en-US" dirty="0" smtClean="0"/>
              <a:t>and plan and launch the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Nominal Workflow = Outline of my Talk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Bent Arrow 10"/>
          <p:cNvSpPr/>
          <p:nvPr/>
        </p:nvSpPr>
        <p:spPr>
          <a:xfrm rot="5400000">
            <a:off x="4648200" y="-304800"/>
            <a:ext cx="1752600" cy="5410200"/>
          </a:xfrm>
          <a:prstGeom prst="bentArrow">
            <a:avLst>
              <a:gd name="adj1" fmla="val 12280"/>
              <a:gd name="adj2" fmla="val 10513"/>
              <a:gd name="adj3" fmla="val 17235"/>
              <a:gd name="adj4" fmla="val 4375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>
            <a:off x="6134100" y="2247900"/>
            <a:ext cx="609600" cy="1447800"/>
          </a:xfrm>
          <a:prstGeom prst="bentArrow">
            <a:avLst>
              <a:gd name="adj1" fmla="val 35969"/>
              <a:gd name="adj2" fmla="val 28435"/>
              <a:gd name="adj3" fmla="val 37475"/>
              <a:gd name="adj4" fmla="val 4375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819400" y="2590800"/>
            <a:ext cx="381000" cy="381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2819400" y="4648200"/>
            <a:ext cx="381000" cy="381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ent Arrow 16"/>
          <p:cNvSpPr/>
          <p:nvPr/>
        </p:nvSpPr>
        <p:spPr>
          <a:xfrm rot="10800000">
            <a:off x="5715000" y="4419600"/>
            <a:ext cx="1752600" cy="685800"/>
          </a:xfrm>
          <a:prstGeom prst="bentArrow">
            <a:avLst>
              <a:gd name="adj1" fmla="val 32650"/>
              <a:gd name="adj2" fmla="val 31011"/>
              <a:gd name="adj3" fmla="val 43579"/>
              <a:gd name="adj4" fmla="val 4375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0800000" flipH="1">
            <a:off x="1447800" y="5410200"/>
            <a:ext cx="1752600" cy="990600"/>
          </a:xfrm>
          <a:prstGeom prst="bentArrow">
            <a:avLst>
              <a:gd name="adj1" fmla="val 25852"/>
              <a:gd name="adj2" fmla="val 26257"/>
              <a:gd name="adj3" fmla="val 38349"/>
              <a:gd name="adj4" fmla="val 4375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304800" y="1066800"/>
            <a:ext cx="25146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 Installation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04800" y="2286000"/>
            <a:ext cx="25146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HWC Procedure Documentation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00400" y="2286000"/>
            <a:ext cx="25146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Manufacturing &amp; Test Folder Instantiation – NC Handling</a:t>
            </a:r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6172200" y="3276600"/>
            <a:ext cx="25146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Getting Access during others HWC periods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3200400" y="4267200"/>
            <a:ext cx="25146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HWC of our monitors</a:t>
            </a:r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304800" y="4267200"/>
            <a:ext cx="25146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MTF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6172200" y="5486400"/>
            <a:ext cx="25146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Ready for Beam</a:t>
            </a:r>
            <a:endParaRPr lang="en-US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3200400" y="5486400"/>
            <a:ext cx="2514600" cy="11430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Check-Out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715000" y="5867400"/>
            <a:ext cx="457200" cy="381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8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Check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Once HWC is ok</a:t>
            </a:r>
            <a:r>
              <a:rPr lang="en-US" sz="2400" dirty="0" smtClean="0"/>
              <a:t>, we can start machine check out of an instrument in order to </a:t>
            </a:r>
          </a:p>
          <a:p>
            <a:pPr lvl="1"/>
            <a:r>
              <a:rPr lang="en-US" sz="2000" dirty="0" smtClean="0"/>
              <a:t>Check its integration in the control system</a:t>
            </a:r>
          </a:p>
          <a:p>
            <a:pPr lvl="1"/>
            <a:r>
              <a:rPr lang="en-US" sz="2000" dirty="0" smtClean="0"/>
              <a:t>Check its functionality</a:t>
            </a:r>
          </a:p>
          <a:p>
            <a:pPr lvl="1"/>
            <a:r>
              <a:rPr lang="en-US" sz="2000" dirty="0" smtClean="0"/>
              <a:t>Debug it as much as we can before beam</a:t>
            </a:r>
          </a:p>
          <a:p>
            <a:pPr lvl="1"/>
            <a:r>
              <a:rPr lang="en-US" sz="2000" dirty="0" smtClean="0"/>
              <a:t>Have people involved (‘commissioners’ from OP/ABP) knowing and 'owning' the systems.</a:t>
            </a:r>
          </a:p>
          <a:p>
            <a:endParaRPr lang="en-US" sz="2400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640315"/>
            <a:ext cx="6248400" cy="321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Check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will base this activity on the summary dashboard on our Wiki Web.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00200"/>
            <a:ext cx="69246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133600" y="2819400"/>
            <a:ext cx="2971800" cy="3962400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381000" y="990600"/>
            <a:ext cx="2133600" cy="1447800"/>
          </a:xfrm>
          <a:prstGeom prst="borderCallout1">
            <a:avLst>
              <a:gd name="adj1" fmla="val 100685"/>
              <a:gd name="adj2" fmla="val 86648"/>
              <a:gd name="adj3" fmla="val 125018"/>
              <a:gd name="adj4" fmla="val 136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of the software public interface agreed with OP/ABP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2667000" y="152400"/>
            <a:ext cx="2438400" cy="1981200"/>
          </a:xfrm>
          <a:prstGeom prst="borderCallout1">
            <a:avLst>
              <a:gd name="adj1" fmla="val 101494"/>
              <a:gd name="adj2" fmla="val 66892"/>
              <a:gd name="adj3" fmla="val 133706"/>
              <a:gd name="adj4" fmla="val 1084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RBAC implementation will start when the configuration tools will be ready 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5943600" y="152400"/>
            <a:ext cx="2743200" cy="2057400"/>
          </a:xfrm>
          <a:prstGeom prst="borderCallout1">
            <a:avLst>
              <a:gd name="adj1" fmla="val 100031"/>
              <a:gd name="adj2" fmla="val 8784"/>
              <a:gd name="adj3" fmla="val 128516"/>
              <a:gd name="adj4" fmla="val 1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dedicated test servers are in place to assess our logging needs before migration to operational servers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00800" y="2819400"/>
            <a:ext cx="990600" cy="396240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1 11"/>
          <p:cNvSpPr/>
          <p:nvPr/>
        </p:nvSpPr>
        <p:spPr>
          <a:xfrm>
            <a:off x="4495800" y="5029200"/>
            <a:ext cx="1371600" cy="1676400"/>
          </a:xfrm>
          <a:prstGeom prst="borderCallout1">
            <a:avLst>
              <a:gd name="adj1" fmla="val 13655"/>
              <a:gd name="adj2" fmla="val 98574"/>
              <a:gd name="adj3" fmla="val 51023"/>
              <a:gd name="adj4" fmla="val 138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Fixed Displays and Graphical User Interfaces</a:t>
            </a:r>
            <a:endParaRPr lang="en-US" dirty="0"/>
          </a:p>
        </p:txBody>
      </p:sp>
      <p:sp>
        <p:nvSpPr>
          <p:cNvPr id="13" name="Line Callout 1 12"/>
          <p:cNvSpPr/>
          <p:nvPr/>
        </p:nvSpPr>
        <p:spPr>
          <a:xfrm>
            <a:off x="3886200" y="3124200"/>
            <a:ext cx="3352800" cy="1752600"/>
          </a:xfrm>
          <a:prstGeom prst="borderCallout1">
            <a:avLst>
              <a:gd name="adj1" fmla="val 12640"/>
              <a:gd name="adj2" fmla="val 99775"/>
              <a:gd name="adj3" fmla="val -6419"/>
              <a:gd name="adj4" fmla="val 111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Testing processes introduced in the LHC sequencer to regularly (</a:t>
            </a:r>
            <a:r>
              <a:rPr lang="en-US" dirty="0" err="1" smtClean="0"/>
              <a:t>ie</a:t>
            </a:r>
            <a:r>
              <a:rPr lang="en-US" dirty="0" smtClean="0"/>
              <a:t> before each fill) check the status of our instruments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Check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BI SW responsible of the instrument </a:t>
            </a:r>
            <a:r>
              <a:rPr lang="en-US" dirty="0" smtClean="0"/>
              <a:t>knows best what can be tested and when.</a:t>
            </a:r>
          </a:p>
          <a:p>
            <a:r>
              <a:rPr lang="en-US" dirty="0" err="1" smtClean="0"/>
              <a:t>He/She</a:t>
            </a:r>
            <a:r>
              <a:rPr lang="en-US" dirty="0" smtClean="0"/>
              <a:t> </a:t>
            </a:r>
            <a:r>
              <a:rPr lang="en-US" dirty="0" smtClean="0"/>
              <a:t>will </a:t>
            </a:r>
            <a:r>
              <a:rPr lang="en-US" dirty="0" smtClean="0"/>
              <a:t>organize the continuous assessment of its instruments, </a:t>
            </a:r>
            <a:r>
              <a:rPr lang="en-US" dirty="0" err="1" smtClean="0"/>
              <a:t>ie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find/organize time slots, also outside official dry runs, where conditions allowing to test a (or several) box of the dashboard are met.</a:t>
            </a:r>
          </a:p>
          <a:p>
            <a:pPr lvl="1"/>
            <a:r>
              <a:rPr lang="en-US" dirty="0" smtClean="0"/>
              <a:t>Invite the instrument team members to test the box together or by sub-groups depending of the case</a:t>
            </a:r>
          </a:p>
          <a:p>
            <a:pPr lvl="1"/>
            <a:r>
              <a:rPr lang="en-US" dirty="0" smtClean="0"/>
              <a:t>maintain the dashboard info up to date (color scheme and details on the box dedicated page) and prepare battle field for the next iteration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Check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 to this, we will also participate to the LSA dry runs. This dashboard should help the </a:t>
            </a:r>
            <a:r>
              <a:rPr lang="en-US" dirty="0" err="1" smtClean="0"/>
              <a:t>organiser</a:t>
            </a:r>
            <a:r>
              <a:rPr lang="en-US" dirty="0" smtClean="0"/>
              <a:t> to know what they can </a:t>
            </a:r>
            <a:r>
              <a:rPr lang="en-US" dirty="0" smtClean="0"/>
              <a:t>use</a:t>
            </a:r>
          </a:p>
          <a:p>
            <a:endParaRPr lang="en-US" dirty="0" smtClean="0"/>
          </a:p>
          <a:p>
            <a:r>
              <a:rPr lang="en-US" dirty="0" smtClean="0"/>
              <a:t>To work efficiently between these official dry run, we’ll need a </a:t>
            </a:r>
            <a:r>
              <a:rPr lang="en-US" dirty="0" smtClean="0"/>
              <a:t>sequence of events (injection, BLM/BPM/BSRT/BQ measurements, start of ramp, beam dumped,...) </a:t>
            </a:r>
            <a:r>
              <a:rPr lang="en-US" dirty="0" smtClean="0"/>
              <a:t>that LSA should play for </a:t>
            </a:r>
            <a:r>
              <a:rPr lang="en-US" dirty="0" smtClean="0"/>
              <a:t>us regularly outside dedicated dry runs.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Requested Timing Table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5257800"/>
          </a:xfrm>
        </p:spPr>
        <p:txBody>
          <a:bodyPr>
            <a:normAutofit fontScale="70000" lnSpcReduction="20000"/>
          </a:bodyPr>
          <a:lstStyle/>
          <a:p>
            <a:pPr marL="548640" indent="-457200">
              <a:buFont typeface="+mj-lt"/>
              <a:buAutoNum type="arabicPeriod"/>
            </a:pPr>
            <a:r>
              <a:rPr lang="en-GB" sz="2200" b="1" dirty="0" smtClean="0"/>
              <a:t>Injection </a:t>
            </a:r>
            <a:r>
              <a:rPr lang="en-GB" sz="2200" b="1" dirty="0" smtClean="0"/>
              <a:t>beam #</a:t>
            </a:r>
            <a:r>
              <a:rPr lang="en-GB" sz="2200" b="1" dirty="0" smtClean="0"/>
              <a:t>1</a:t>
            </a:r>
          </a:p>
          <a:p>
            <a:pPr marL="914400" lvl="1" indent="-457200">
              <a:buNone/>
            </a:pPr>
            <a:r>
              <a:rPr lang="en-GB" sz="2000" dirty="0" smtClean="0"/>
              <a:t>Tinj1-1000msec</a:t>
            </a:r>
            <a:r>
              <a:rPr lang="en-GB" sz="2000" dirty="0" smtClean="0"/>
              <a:t>	</a:t>
            </a:r>
            <a:r>
              <a:rPr lang="en-GB" sz="2000" dirty="0" smtClean="0"/>
              <a:t>HX.FW-CT </a:t>
            </a:r>
            <a:r>
              <a:rPr lang="en-GB" sz="2000" dirty="0" smtClean="0"/>
              <a:t>(</a:t>
            </a:r>
            <a:r>
              <a:rPr lang="en-GB" sz="2000" dirty="0" smtClean="0"/>
              <a:t>561)</a:t>
            </a:r>
            <a:endParaRPr lang="en-GB" sz="2000" dirty="0" smtClean="0"/>
          </a:p>
          <a:p>
            <a:pPr marL="914400" lvl="1" indent="-457200">
              <a:buNone/>
            </a:pPr>
            <a:r>
              <a:rPr lang="en-GB" sz="2000" dirty="0" smtClean="0"/>
              <a:t>Tinj1-10msec	HX.BLMCAP-CT (578)</a:t>
            </a:r>
          </a:p>
          <a:p>
            <a:pPr marL="914400" lvl="1" indent="-457200">
              <a:buNone/>
            </a:pPr>
            <a:r>
              <a:rPr lang="en-GB" sz="2000" dirty="0" smtClean="0"/>
              <a:t>Tinj1-1msec	HX.BPMCAP1-CT (584)</a:t>
            </a:r>
          </a:p>
          <a:p>
            <a:pPr marL="914400" lvl="1" indent="-457200">
              <a:buNone/>
            </a:pPr>
            <a:r>
              <a:rPr lang="en-GB" sz="2000" dirty="0" smtClean="0"/>
              <a:t>Tinj1-1msec</a:t>
            </a:r>
            <a:r>
              <a:rPr lang="en-GB" sz="2000" dirty="0" smtClean="0"/>
              <a:t>	HX.BCTFCAP1-CT (</a:t>
            </a:r>
            <a:r>
              <a:rPr lang="en-GB" sz="2000" dirty="0" smtClean="0"/>
              <a:t>576)</a:t>
            </a:r>
          </a:p>
          <a:p>
            <a:pPr marL="914400" lvl="1" indent="-457200">
              <a:buNone/>
            </a:pPr>
            <a:r>
              <a:rPr lang="en-GB" sz="2000" dirty="0" smtClean="0"/>
              <a:t>Tinj1-1msec</a:t>
            </a:r>
            <a:r>
              <a:rPr lang="en-GB" sz="2000" dirty="0" smtClean="0"/>
              <a:t>	HX.BSTRCAP1-CT (</a:t>
            </a:r>
            <a:r>
              <a:rPr lang="en-GB" sz="2000" dirty="0" smtClean="0"/>
              <a:t>586)</a:t>
            </a:r>
          </a:p>
          <a:p>
            <a:pPr marL="914400" lvl="1" indent="-45720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Tinj1</a:t>
            </a:r>
            <a:r>
              <a:rPr lang="en-GB" sz="2000" dirty="0" smtClean="0">
                <a:solidFill>
                  <a:srgbClr val="FF0000"/>
                </a:solidFill>
              </a:rPr>
              <a:t>	</a:t>
            </a:r>
            <a:r>
              <a:rPr lang="en-GB" sz="2000" dirty="0" smtClean="0">
                <a:solidFill>
                  <a:srgbClr val="FF0000"/>
                </a:solidFill>
              </a:rPr>
              <a:t>Injection 	beam#1 </a:t>
            </a:r>
            <a:r>
              <a:rPr lang="en-GB" sz="2000" dirty="0" smtClean="0">
                <a:solidFill>
                  <a:srgbClr val="FF0000"/>
                </a:solidFill>
              </a:rPr>
              <a:t>(next </a:t>
            </a:r>
            <a:r>
              <a:rPr lang="en-GB" sz="2000" dirty="0" smtClean="0">
                <a:solidFill>
                  <a:srgbClr val="FF0000"/>
                </a:solidFill>
              </a:rPr>
              <a:t>slide)</a:t>
            </a:r>
          </a:p>
          <a:p>
            <a:pPr marL="914400" lvl="1" indent="-457200">
              <a:buNone/>
            </a:pPr>
            <a:r>
              <a:rPr lang="en-GB" sz="2000" dirty="0" smtClean="0"/>
              <a:t>Tinj1+100msec</a:t>
            </a:r>
            <a:r>
              <a:rPr lang="en-GB" sz="2000" dirty="0" smtClean="0"/>
              <a:t>	</a:t>
            </a:r>
            <a:r>
              <a:rPr lang="en-GB" sz="2000" dirty="0" smtClean="0"/>
              <a:t>HX.BWSFLY-CT  </a:t>
            </a:r>
            <a:r>
              <a:rPr lang="en-GB" sz="2000" dirty="0" smtClean="0"/>
              <a:t>(</a:t>
            </a:r>
            <a:r>
              <a:rPr lang="en-GB" sz="2000" dirty="0" smtClean="0"/>
              <a:t>588)</a:t>
            </a:r>
            <a:endParaRPr lang="en-GB" sz="2000" b="1" dirty="0" smtClean="0"/>
          </a:p>
          <a:p>
            <a:pPr marL="914400" lvl="1" indent="-457200">
              <a:buNone/>
            </a:pPr>
            <a:r>
              <a:rPr lang="en-GB" sz="2000" dirty="0" smtClean="0"/>
              <a:t>Tinj1+100msec	</a:t>
            </a:r>
            <a:r>
              <a:rPr lang="en-GB" sz="2000" dirty="0" smtClean="0"/>
              <a:t>HX.BQHT-CT </a:t>
            </a:r>
            <a:r>
              <a:rPr lang="en-GB" sz="2000" dirty="0" smtClean="0"/>
              <a:t>(</a:t>
            </a:r>
            <a:r>
              <a:rPr lang="en-GB" sz="2000" dirty="0" smtClean="0"/>
              <a:t>591)</a:t>
            </a:r>
            <a:endParaRPr lang="en-GB" sz="2000" b="1" dirty="0" smtClean="0"/>
          </a:p>
          <a:p>
            <a:pPr marL="548640" indent="-457200">
              <a:buFont typeface="+mj-lt"/>
              <a:buAutoNum type="arabicPeriod"/>
            </a:pPr>
            <a:r>
              <a:rPr lang="en-GB" sz="2200" b="1" dirty="0" smtClean="0"/>
              <a:t>Sleep 20secs</a:t>
            </a:r>
          </a:p>
          <a:p>
            <a:pPr marL="548640" indent="-457200">
              <a:buFont typeface="+mj-lt"/>
              <a:buAutoNum type="arabicPeriod"/>
            </a:pPr>
            <a:r>
              <a:rPr lang="en-GB" sz="2200" b="1" dirty="0" smtClean="0"/>
              <a:t>Injection </a:t>
            </a:r>
            <a:r>
              <a:rPr lang="en-GB" sz="2200" b="1" dirty="0" smtClean="0"/>
              <a:t>beam #</a:t>
            </a:r>
            <a:r>
              <a:rPr lang="en-GB" sz="2200" b="1" dirty="0" smtClean="0"/>
              <a:t>2</a:t>
            </a:r>
          </a:p>
          <a:p>
            <a:pPr marL="914400" lvl="1" indent="-457200">
              <a:buNone/>
            </a:pPr>
            <a:r>
              <a:rPr lang="en-GB" sz="2000" dirty="0" smtClean="0"/>
              <a:t>Tinj1-1000msec	HX.FW-CT (561)</a:t>
            </a:r>
          </a:p>
          <a:p>
            <a:pPr marL="914400" lvl="1" indent="-457200">
              <a:buNone/>
            </a:pPr>
            <a:r>
              <a:rPr lang="en-GB" sz="2000" dirty="0" smtClean="0"/>
              <a:t>Tinj1-10msec</a:t>
            </a:r>
            <a:r>
              <a:rPr lang="en-GB" sz="2000" dirty="0" smtClean="0"/>
              <a:t>	HX.BLMCAP-CT (578) </a:t>
            </a:r>
            <a:r>
              <a:rPr lang="en-GB" sz="2000" dirty="0" smtClean="0"/>
              <a:t>??</a:t>
            </a:r>
          </a:p>
          <a:p>
            <a:pPr marL="914400" lvl="1" indent="-457200">
              <a:buNone/>
            </a:pPr>
            <a:r>
              <a:rPr lang="en-GB" sz="2000" dirty="0" smtClean="0"/>
              <a:t>Tinj2-1msec</a:t>
            </a:r>
            <a:r>
              <a:rPr lang="en-GB" sz="2000" dirty="0" smtClean="0"/>
              <a:t>	HX.BPMCAP2-CT (</a:t>
            </a:r>
            <a:r>
              <a:rPr lang="en-GB" sz="2000" dirty="0" smtClean="0"/>
              <a:t>585)</a:t>
            </a:r>
          </a:p>
          <a:p>
            <a:pPr marL="914400" lvl="1" indent="-457200">
              <a:buNone/>
            </a:pPr>
            <a:r>
              <a:rPr lang="en-GB" sz="2000" dirty="0" smtClean="0"/>
              <a:t>Tinj2-1msec</a:t>
            </a:r>
            <a:r>
              <a:rPr lang="en-GB" sz="2000" dirty="0" smtClean="0"/>
              <a:t>	HX.BLMCAP-CT (</a:t>
            </a:r>
            <a:r>
              <a:rPr lang="en-GB" sz="2000" dirty="0" smtClean="0"/>
              <a:t>578)</a:t>
            </a:r>
          </a:p>
          <a:p>
            <a:pPr marL="914400" lvl="1" indent="-457200">
              <a:buNone/>
            </a:pPr>
            <a:r>
              <a:rPr lang="en-GB" sz="2000" dirty="0" smtClean="0"/>
              <a:t>Tinj2-1msec</a:t>
            </a:r>
            <a:r>
              <a:rPr lang="en-GB" sz="2000" dirty="0" smtClean="0"/>
              <a:t>	HX.BCTFCAP2-CT (</a:t>
            </a:r>
            <a:r>
              <a:rPr lang="en-GB" sz="2000" dirty="0" smtClean="0"/>
              <a:t>577)</a:t>
            </a:r>
          </a:p>
          <a:p>
            <a:pPr marL="914400" lvl="1" indent="-457200">
              <a:buNone/>
            </a:pPr>
            <a:r>
              <a:rPr lang="en-GB" sz="2000" dirty="0" smtClean="0"/>
              <a:t>Tinj2-1msec</a:t>
            </a:r>
            <a:r>
              <a:rPr lang="en-GB" sz="2000" dirty="0" smtClean="0"/>
              <a:t>	HX.BSTRCAP2-CT (</a:t>
            </a:r>
            <a:r>
              <a:rPr lang="en-GB" sz="2000" dirty="0" smtClean="0"/>
              <a:t>587)</a:t>
            </a:r>
          </a:p>
          <a:p>
            <a:pPr marL="914400" lvl="1" indent="-457200">
              <a:buNone/>
            </a:pPr>
            <a:r>
              <a:rPr lang="en-GB" sz="2000" dirty="0" smtClean="0"/>
              <a:t>Tinj2 Injection </a:t>
            </a:r>
            <a:r>
              <a:rPr lang="en-GB" sz="2000" dirty="0" smtClean="0"/>
              <a:t>beam#2 (next slide)</a:t>
            </a:r>
          </a:p>
          <a:p>
            <a:pPr marL="914400" lvl="1" indent="-457200">
              <a:buNone/>
            </a:pPr>
            <a:r>
              <a:rPr lang="en-GB" sz="2000" dirty="0" smtClean="0"/>
              <a:t>Tinj1+100msec	</a:t>
            </a:r>
            <a:r>
              <a:rPr lang="en-GB" sz="2200" dirty="0" smtClean="0"/>
              <a:t>HX.BWSFLY-CT  (588)</a:t>
            </a:r>
            <a:endParaRPr lang="en-GB" sz="2200" b="1" dirty="0" smtClean="0"/>
          </a:p>
          <a:p>
            <a:pPr marL="914400" lvl="1" indent="-457200">
              <a:buNone/>
            </a:pPr>
            <a:r>
              <a:rPr lang="en-GB" sz="2000" dirty="0" smtClean="0"/>
              <a:t>Tinj1+100msec	</a:t>
            </a:r>
            <a:r>
              <a:rPr lang="en-GB" sz="2200" dirty="0" smtClean="0"/>
              <a:t>HX.BQHT-CT (591</a:t>
            </a:r>
            <a:r>
              <a:rPr lang="en-GB" sz="2200" dirty="0" smtClean="0"/>
              <a:t>)</a:t>
            </a:r>
          </a:p>
          <a:p>
            <a:pPr marL="914400" lvl="1" indent="-457200">
              <a:buNone/>
            </a:pPr>
            <a:endParaRPr lang="en-GB" sz="2200" dirty="0" smtClean="0"/>
          </a:p>
          <a:p>
            <a:pPr marL="605790" indent="-514350">
              <a:buFont typeface="+mj-lt"/>
              <a:buAutoNum type="arabicPeriod"/>
            </a:pPr>
            <a:r>
              <a:rPr lang="en-GB" sz="2100" b="1" dirty="0" smtClean="0"/>
              <a:t>Sleep 1 </a:t>
            </a:r>
            <a:r>
              <a:rPr lang="en-GB" sz="2100" b="1" dirty="0" err="1" smtClean="0"/>
              <a:t>mn</a:t>
            </a:r>
            <a:r>
              <a:rPr lang="en-GB" sz="2000" b="1" dirty="0" smtClean="0"/>
              <a:t> (feedback, orbit, logging…)</a:t>
            </a:r>
            <a:endParaRPr lang="en-GB" sz="2100" b="1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066800"/>
            <a:ext cx="4419600" cy="54102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548640" lvl="0" indent="-45720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5"/>
            </a:pPr>
            <a:r>
              <a:rPr lang="en-GB" sz="2400" b="1" dirty="0" smtClean="0"/>
              <a:t>Energy </a:t>
            </a:r>
            <a:r>
              <a:rPr lang="en-GB" sz="2400" b="1" dirty="0" smtClean="0"/>
              <a:t>Ramp </a:t>
            </a: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 steps (like Etienne) </a:t>
            </a: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20sec with each step </a:t>
            </a: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GB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HX.BLMCAP-CT (578)</a:t>
            </a: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GB" sz="2300" dirty="0" smtClean="0"/>
              <a:t>HX.BPMCAP1-CT (584)</a:t>
            </a: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GB" sz="2300" dirty="0" smtClean="0"/>
              <a:t>HX.BCTFCAP1-CT (576)</a:t>
            </a: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GB" sz="2300" dirty="0" smtClean="0"/>
              <a:t>HX.BSTRCAP1-CT (586)</a:t>
            </a: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GB" sz="2000" dirty="0" smtClean="0"/>
              <a:t>HX.BPMCAP2-CT </a:t>
            </a:r>
            <a:r>
              <a:rPr lang="en-GB" sz="2000" dirty="0" smtClean="0"/>
              <a:t>(</a:t>
            </a:r>
            <a:r>
              <a:rPr lang="en-GB" sz="2000" dirty="0" smtClean="0"/>
              <a:t>585)</a:t>
            </a:r>
            <a:endParaRPr lang="en-GB" sz="2000" dirty="0" smtClean="0"/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GB" sz="2000" dirty="0" smtClean="0"/>
              <a:t>HX.BCTFCAP2-CT </a:t>
            </a:r>
            <a:r>
              <a:rPr lang="en-GB" sz="2000" dirty="0" smtClean="0"/>
              <a:t>(</a:t>
            </a:r>
            <a:r>
              <a:rPr lang="en-GB" sz="2000" dirty="0" smtClean="0"/>
              <a:t>577)</a:t>
            </a:r>
            <a:endParaRPr lang="en-GB" sz="2000" dirty="0" smtClean="0"/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GB" sz="2000" dirty="0" smtClean="0"/>
              <a:t>HX.BSTRCAP2-CT </a:t>
            </a:r>
            <a:r>
              <a:rPr lang="en-GB" sz="2000" dirty="0" smtClean="0"/>
              <a:t>(</a:t>
            </a:r>
            <a:r>
              <a:rPr lang="en-GB" sz="2000" dirty="0" smtClean="0"/>
              <a:t>587)</a:t>
            </a:r>
            <a:endParaRPr lang="en-GB" sz="2000" dirty="0" smtClean="0"/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HX.BWSFLY-CT  (588)</a:t>
            </a:r>
            <a:endParaRPr kumimoji="0" lang="en-GB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HX.BQHT-CT (591)</a:t>
            </a:r>
          </a:p>
          <a:p>
            <a:pPr marL="54864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5"/>
              <a:tabLst/>
              <a:defRPr/>
            </a:pPr>
            <a:endParaRPr kumimoji="0" lang="en-GB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5"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Sleep 2</a:t>
            </a:r>
            <a:r>
              <a:rPr kumimoji="0" lang="en-GB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</a:t>
            </a:r>
            <a:r>
              <a:rPr kumimoji="0" lang="en-GB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(feedback, orbit, logging…)</a:t>
            </a:r>
            <a:endParaRPr kumimoji="0" lang="en-GB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5"/>
              <a:tabLst/>
              <a:defRPr/>
            </a:pPr>
            <a:endParaRPr kumimoji="0" lang="en-GB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5"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 #1 dumped HX.DUMPED1-CT (574)</a:t>
            </a:r>
          </a:p>
          <a:p>
            <a:pPr marL="54864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5"/>
              <a:tabLst/>
              <a:defRPr/>
            </a:pPr>
            <a:r>
              <a:rPr lang="en-GB" sz="2200" b="1" dirty="0" smtClean="0"/>
              <a:t>Sleep [variable 0ms-&gt;1mn]</a:t>
            </a:r>
          </a:p>
          <a:p>
            <a:pPr marL="54864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5"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</a:t>
            </a:r>
            <a:r>
              <a:rPr kumimoji="0" lang="en-GB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#2 dumped HX.DUMPED2-CT (575)</a:t>
            </a:r>
          </a:p>
          <a:p>
            <a:pPr marL="54864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5"/>
              <a:tabLst/>
              <a:defRPr/>
            </a:pPr>
            <a:r>
              <a:rPr lang="en-GB" sz="2200" b="1" baseline="0" dirty="0" smtClean="0"/>
              <a:t>Sleep</a:t>
            </a:r>
            <a:r>
              <a:rPr lang="en-GB" sz="2200" b="1" dirty="0" smtClean="0"/>
              <a:t> 30 sec</a:t>
            </a:r>
          </a:p>
          <a:p>
            <a:pPr marL="548640" indent="-45720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5"/>
            </a:pPr>
            <a:r>
              <a:rPr lang="en-GB" sz="2200" b="1" dirty="0" smtClean="0"/>
              <a:t>Set energy to 450GeV</a:t>
            </a:r>
          </a:p>
          <a:p>
            <a:pPr marL="548640" lvl="0" indent="-45720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5"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</a:t>
            </a:r>
            <a:r>
              <a:rPr kumimoji="0" lang="en-GB" sz="2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‘Start </a:t>
            </a:r>
            <a:r>
              <a:rPr kumimoji="0" lang="en-GB" sz="2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</a:t>
            </a:r>
            <a:r>
              <a:rPr kumimoji="0" lang="en-GB" sz="2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Table’ </a:t>
            </a:r>
            <a:r>
              <a:rPr lang="en-GB" sz="2200" b="1" dirty="0" smtClean="0">
                <a:solidFill>
                  <a:srgbClr val="FF0000"/>
                </a:solidFill>
              </a:rPr>
              <a:t>event </a:t>
            </a:r>
            <a:r>
              <a:rPr lang="en-GB" sz="2200" b="1" dirty="0" smtClean="0">
                <a:solidFill>
                  <a:srgbClr val="FF0000"/>
                </a:solidFill>
              </a:rPr>
              <a:t>(TBD) to </a:t>
            </a:r>
            <a:r>
              <a:rPr lang="en-GB" sz="2200" b="1" dirty="0" smtClean="0">
                <a:solidFill>
                  <a:srgbClr val="FF0000"/>
                </a:solidFill>
              </a:rPr>
              <a:t>Check </a:t>
            </a:r>
            <a:r>
              <a:rPr lang="en-GB" sz="2200" b="1" dirty="0" smtClean="0">
                <a:solidFill>
                  <a:srgbClr val="FF0000"/>
                </a:solidFill>
              </a:rPr>
              <a:t>Instrumentation.</a:t>
            </a:r>
            <a:endParaRPr kumimoji="0" lang="en-GB" sz="22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5"/>
              <a:tabLst/>
              <a:defRPr/>
            </a:pPr>
            <a:r>
              <a:rPr lang="en-GB" sz="2200" b="1" baseline="0" dirty="0" smtClean="0"/>
              <a:t>Sleep</a:t>
            </a:r>
            <a:r>
              <a:rPr lang="en-GB" sz="2200" b="1" dirty="0" smtClean="0"/>
              <a:t> 2mn and go back to 1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Requested Timing Table </a:t>
            </a:r>
            <a:r>
              <a:rPr lang="en-US" dirty="0" smtClean="0"/>
              <a:t>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For injection, Ioan can create </a:t>
            </a:r>
            <a:r>
              <a:rPr lang="en-US" sz="2800" dirty="0" smtClean="0"/>
              <a:t>LTIMs multiplexed on the next injected beam telegram group (RNGI</a:t>
            </a:r>
            <a:r>
              <a:rPr lang="en-US" sz="2800" dirty="0" smtClean="0"/>
              <a:t>).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However this is not yet handled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by LSA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as RNGI is always 1 (=NO-RING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 smtClean="0"/>
              <a:t> Could we have this?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Etienne is currently playing following energy steps (much slower,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ie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10mn per steps) </a:t>
            </a:r>
            <a:r>
              <a:rPr lang="en-US" sz="2000" dirty="0" smtClean="0"/>
              <a:t>[450, 500, 600, 700, 800, 900, 1000, 1250, 1500, 1750, 2000, 2250, 2500, 3000, 4000, 5000, 6000, 7000 </a:t>
            </a:r>
            <a:r>
              <a:rPr lang="en-US" sz="2000" dirty="0" err="1" smtClean="0"/>
              <a:t>GeV</a:t>
            </a:r>
            <a:r>
              <a:rPr lang="en-US" sz="2000" dirty="0" smtClean="0"/>
              <a:t>]. </a:t>
            </a:r>
            <a:r>
              <a:rPr lang="en-US" sz="2800" dirty="0" smtClean="0"/>
              <a:t>We could, if easier, scan energy from 0 to 65535 in GMT per step of 64 every 250 </a:t>
            </a:r>
            <a:r>
              <a:rPr lang="en-US" sz="2800" dirty="0" err="1" smtClean="0"/>
              <a:t>ms.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We want to test our ‘as good as new’ routines.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Can we agree on a temporary CTIM for that (also transmitted to the workstations via Ethernet) </a:t>
            </a:r>
            <a:r>
              <a:rPr lang="en-US" sz="2800" dirty="0" smtClean="0"/>
              <a:t>during the machine check-out period.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if we agree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26" y="1066800"/>
            <a:ext cx="89761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lowchart: Alternate Process 6"/>
          <p:cNvSpPr/>
          <p:nvPr/>
        </p:nvSpPr>
        <p:spPr>
          <a:xfrm>
            <a:off x="1600200" y="1981200"/>
            <a:ext cx="2438400" cy="381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Free Access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1600200" y="2362200"/>
            <a:ext cx="2133600" cy="533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1600200" y="2895600"/>
            <a:ext cx="3048000" cy="533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Alternate Process 10"/>
          <p:cNvSpPr/>
          <p:nvPr/>
        </p:nvSpPr>
        <p:spPr>
          <a:xfrm>
            <a:off x="3276600" y="3429000"/>
            <a:ext cx="3657600" cy="381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Alternate Process 11"/>
          <p:cNvSpPr/>
          <p:nvPr/>
        </p:nvSpPr>
        <p:spPr>
          <a:xfrm>
            <a:off x="1600200" y="3810000"/>
            <a:ext cx="1676400" cy="381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Alternate Process 12"/>
          <p:cNvSpPr/>
          <p:nvPr/>
        </p:nvSpPr>
        <p:spPr>
          <a:xfrm>
            <a:off x="1600200" y="4191000"/>
            <a:ext cx="1447800" cy="533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Alternate Process 13"/>
          <p:cNvSpPr/>
          <p:nvPr/>
        </p:nvSpPr>
        <p:spPr>
          <a:xfrm>
            <a:off x="4648200" y="4191000"/>
            <a:ext cx="2514600" cy="533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Alternate Process 14"/>
          <p:cNvSpPr/>
          <p:nvPr/>
        </p:nvSpPr>
        <p:spPr>
          <a:xfrm>
            <a:off x="3276600" y="4724400"/>
            <a:ext cx="1981200" cy="533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Alternate Process 15"/>
          <p:cNvSpPr/>
          <p:nvPr/>
        </p:nvSpPr>
        <p:spPr>
          <a:xfrm>
            <a:off x="4114800" y="5257800"/>
            <a:ext cx="2286000" cy="4572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3733800" y="2362200"/>
            <a:ext cx="1828800" cy="5334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Alternate Process 17"/>
          <p:cNvSpPr/>
          <p:nvPr/>
        </p:nvSpPr>
        <p:spPr>
          <a:xfrm>
            <a:off x="6172200" y="1981200"/>
            <a:ext cx="1447800" cy="381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Alternate Process 18"/>
          <p:cNvSpPr/>
          <p:nvPr/>
        </p:nvSpPr>
        <p:spPr>
          <a:xfrm>
            <a:off x="7620000" y="1981200"/>
            <a:ext cx="1371600" cy="3810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4038600" y="1981200"/>
            <a:ext cx="2133600" cy="3810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Access</a:t>
            </a:r>
            <a:endParaRPr lang="en-US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5562600" y="2362200"/>
            <a:ext cx="1676400" cy="533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7239000" y="2362200"/>
            <a:ext cx="1752600" cy="5334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Alternate Process 22"/>
          <p:cNvSpPr/>
          <p:nvPr/>
        </p:nvSpPr>
        <p:spPr>
          <a:xfrm>
            <a:off x="4648200" y="2895600"/>
            <a:ext cx="1752600" cy="5334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6400800" y="2895600"/>
            <a:ext cx="1600200" cy="5334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Alternate Process 24"/>
          <p:cNvSpPr/>
          <p:nvPr/>
        </p:nvSpPr>
        <p:spPr>
          <a:xfrm>
            <a:off x="8001000" y="2895600"/>
            <a:ext cx="990600" cy="5334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Alternate Process 25"/>
          <p:cNvSpPr/>
          <p:nvPr/>
        </p:nvSpPr>
        <p:spPr>
          <a:xfrm>
            <a:off x="8610600" y="3429000"/>
            <a:ext cx="381000" cy="3810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Alternate Process 26"/>
          <p:cNvSpPr/>
          <p:nvPr/>
        </p:nvSpPr>
        <p:spPr>
          <a:xfrm>
            <a:off x="3276600" y="3810000"/>
            <a:ext cx="5715000" cy="3810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Restricted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3048000" y="4191000"/>
            <a:ext cx="1600200" cy="5334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Alternate Process 28"/>
          <p:cNvSpPr/>
          <p:nvPr/>
        </p:nvSpPr>
        <p:spPr>
          <a:xfrm>
            <a:off x="7162800" y="4191000"/>
            <a:ext cx="1828800" cy="5334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Alternate Process 29"/>
          <p:cNvSpPr/>
          <p:nvPr/>
        </p:nvSpPr>
        <p:spPr>
          <a:xfrm>
            <a:off x="5257800" y="4724400"/>
            <a:ext cx="3733800" cy="5334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Alternate Process 30"/>
          <p:cNvSpPr/>
          <p:nvPr/>
        </p:nvSpPr>
        <p:spPr>
          <a:xfrm>
            <a:off x="6400800" y="5257800"/>
            <a:ext cx="2590800" cy="4572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Alternate Process 31"/>
          <p:cNvSpPr/>
          <p:nvPr/>
        </p:nvSpPr>
        <p:spPr>
          <a:xfrm>
            <a:off x="1600200" y="4724400"/>
            <a:ext cx="1676400" cy="5334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Alternate Process 32"/>
          <p:cNvSpPr/>
          <p:nvPr/>
        </p:nvSpPr>
        <p:spPr>
          <a:xfrm>
            <a:off x="2514600" y="5257800"/>
            <a:ext cx="1600200" cy="4572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Alternate Process 33"/>
          <p:cNvSpPr/>
          <p:nvPr/>
        </p:nvSpPr>
        <p:spPr>
          <a:xfrm>
            <a:off x="1600200" y="3429000"/>
            <a:ext cx="1676400" cy="3810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Alternate Process 34"/>
          <p:cNvSpPr/>
          <p:nvPr/>
        </p:nvSpPr>
        <p:spPr>
          <a:xfrm>
            <a:off x="1600200" y="5257800"/>
            <a:ext cx="914400" cy="4572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33400" y="3581400"/>
            <a:ext cx="4725194" cy="794"/>
          </a:xfrm>
          <a:prstGeom prst="line">
            <a:avLst/>
          </a:prstGeom>
          <a:ln w="34925" cap="rnd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Alternate Process 35"/>
          <p:cNvSpPr/>
          <p:nvPr/>
        </p:nvSpPr>
        <p:spPr>
          <a:xfrm>
            <a:off x="6934200" y="3429000"/>
            <a:ext cx="838200" cy="3810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Alternate Process 36"/>
          <p:cNvSpPr/>
          <p:nvPr/>
        </p:nvSpPr>
        <p:spPr>
          <a:xfrm>
            <a:off x="7772400" y="3429000"/>
            <a:ext cx="838200" cy="381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934200" y="3124200"/>
            <a:ext cx="2057400" cy="533400"/>
          </a:xfrm>
          <a:prstGeom prst="roundRect">
            <a:avLst/>
          </a:prstGeom>
          <a:solidFill>
            <a:srgbClr val="FF3300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RF Tests – No Access for Months!</a:t>
            </a:r>
            <a:endParaRPr lang="en-US" sz="1600" dirty="0"/>
          </a:p>
        </p:txBody>
      </p:sp>
      <p:sp>
        <p:nvSpPr>
          <p:cNvPr id="38" name="Line Callout 1 37"/>
          <p:cNvSpPr/>
          <p:nvPr/>
        </p:nvSpPr>
        <p:spPr>
          <a:xfrm>
            <a:off x="4648200" y="4953000"/>
            <a:ext cx="2438400" cy="1676400"/>
          </a:xfrm>
          <a:prstGeom prst="borderCallout1">
            <a:avLst>
              <a:gd name="adj1" fmla="val 37352"/>
              <a:gd name="adj2" fmla="val -1825"/>
              <a:gd name="adj3" fmla="val -170145"/>
              <a:gd name="adj4" fmla="val -2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Most BI individual instruments and a part of BLM and BPM  should be ready for first tests around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5912</TotalTime>
  <Words>733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LHC Machine Check-Out and Beam Instrumentation  LHCCWG– J-J GRAS [AB-BI] / Gianluigi Arduini [AB-ABP] </vt:lpstr>
      <vt:lpstr>Nominal Workflow = Outline of my Talk</vt:lpstr>
      <vt:lpstr>Machine Check Out</vt:lpstr>
      <vt:lpstr>Machine Check Out</vt:lpstr>
      <vt:lpstr>Machine Check Out</vt:lpstr>
      <vt:lpstr>Machine Check Out</vt:lpstr>
      <vt:lpstr>Requested Timing Table 1/2</vt:lpstr>
      <vt:lpstr>Requested Timing Table 2/2</vt:lpstr>
      <vt:lpstr>What’s next if we agree 1/2</vt:lpstr>
      <vt:lpstr>What’s next if we agree 2/2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Jean-Jacques Gras</dc:creator>
  <cp:lastModifiedBy>Jean-Jacques Gras</cp:lastModifiedBy>
  <cp:revision>359</cp:revision>
  <dcterms:created xsi:type="dcterms:W3CDTF">2008-02-25T08:24:13Z</dcterms:created>
  <dcterms:modified xsi:type="dcterms:W3CDTF">2008-03-11T11:18:48Z</dcterms:modified>
</cp:coreProperties>
</file>