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0" r:id="rId11"/>
    <p:sldId id="268" r:id="rId12"/>
    <p:sldId id="269" r:id="rId13"/>
    <p:sldId id="265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84312-8591-497F-BA7E-63C675C916BD}" type="datetimeFigureOut">
              <a:rPr lang="en-US" smtClean="0"/>
              <a:t>7/7/2008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C26C-4275-4439-901C-ED4EA391EB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4F3F-5DBA-40D8-9DAB-9A64EF283F20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5CEE-10AD-4D7D-A742-47E621DF4669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7DBF-FA1B-4324-BF87-2A2EFE3AE019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C495-0943-40F1-BBEF-45D05A68910D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3DF0-93BE-45B3-BAAF-71F4F79BDAD7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0867-3F78-47D4-B0DF-858A4A980C76}" type="datetime1">
              <a:rPr lang="en-US" smtClean="0"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C01-FE56-4967-BE7D-CDA8F86F8CEE}" type="datetime1">
              <a:rPr lang="en-US" smtClean="0"/>
              <a:t>7/7/2008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3217-0253-4038-81F3-13129DEFA25F}" type="datetime1">
              <a:rPr lang="en-US" smtClean="0"/>
              <a:t>7/7/2008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1276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534400" y="0"/>
            <a:ext cx="609600" cy="457200"/>
          </a:xfrm>
          <a:prstGeom prst="rect">
            <a:avLst/>
          </a:prstGeom>
        </p:spPr>
      </p:pic>
      <p:pic>
        <p:nvPicPr>
          <p:cNvPr id="6" name="Picture 5" descr="logo_2.bmp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" y="1"/>
            <a:ext cx="6858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10800000" flipH="1">
            <a:off x="0" y="457200"/>
            <a:ext cx="85343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00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85800" y="152400"/>
            <a:ext cx="180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LHCb</a:t>
            </a:r>
            <a:r>
              <a:rPr lang="en-GB" dirty="0" smtClean="0"/>
              <a:t> dipole tests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488668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r>
              <a:rPr lang="en-US" sz="1200" baseline="0" dirty="0" smtClean="0"/>
              <a:t> July 2008</a:t>
            </a:r>
            <a:endParaRPr lang="en-US" sz="12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733800" y="6477000"/>
            <a:ext cx="740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LHCCWG</a:t>
            </a:r>
            <a:endParaRPr lang="en-US" sz="120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077200" y="6477000"/>
            <a:ext cx="812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R.</a:t>
            </a:r>
            <a:r>
              <a:rPr lang="en-GB" sz="1200" baseline="0" dirty="0" smtClean="0"/>
              <a:t> Lindner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193B-9E69-45ED-BF15-9E1B4B956265}" type="datetime1">
              <a:rPr lang="en-US" smtClean="0"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6542-B74E-46E2-9962-60EB907F3155}" type="datetime1">
              <a:rPr lang="en-US" smtClean="0"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3D614-79D2-466C-9328-D72DB8D6BEE0}" type="datetime1">
              <a:rPr lang="en-US" smtClean="0"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F9ED-937F-47E5-96AE-CC7A00A481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" y="2895600"/>
            <a:ext cx="730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Results </a:t>
            </a:r>
            <a:r>
              <a:rPr lang="en-US" sz="3600" dirty="0" smtClean="0"/>
              <a:t>from tests with B-field in </a:t>
            </a:r>
            <a:r>
              <a:rPr lang="en-US" sz="3600" dirty="0" err="1" smtClean="0"/>
              <a:t>LHCb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12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Magnetic field for detector commissioning</a:t>
            </a:r>
          </a:p>
          <a:p>
            <a:pPr algn="ctr"/>
            <a:r>
              <a:rPr lang="en-US" sz="3600" dirty="0" smtClean="0"/>
              <a:t>Measurements with RICH 2</a:t>
            </a:r>
            <a:endParaRPr lang="en-US" sz="3600" dirty="0"/>
          </a:p>
        </p:txBody>
      </p:sp>
      <p:pic>
        <p:nvPicPr>
          <p:cNvPr id="3" name="Picture 2" descr="LB022062MQ_cu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5522259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5791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 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457700" y="47625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6019800"/>
            <a:ext cx="290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Slides from Carmelo </a:t>
            </a:r>
            <a:r>
              <a:rPr lang="en-US" sz="1600" dirty="0" err="1" smtClean="0"/>
              <a:t>D’Ambrosio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latin typeface="Times New Roman" pitchFamily="18" charset="0"/>
                <a:cs typeface="Arial" charset="0"/>
              </a:rPr>
              <a:t>Why do we need magnetic meas. for RICH2?</a:t>
            </a:r>
            <a:r>
              <a:rPr lang="en-US" sz="4000" b="1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338" name="Picture 6" descr="hp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95400"/>
            <a:ext cx="2384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5867400" y="41910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Times New Roman" pitchFamily="18" charset="0"/>
                <a:cs typeface="Arial" charset="0"/>
              </a:rPr>
              <a:t>HPDs operate in the fringe field of LHCb dipole magnet</a:t>
            </a:r>
            <a:r>
              <a:rPr lang="en-US" sz="3000"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2971800" y="1981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76200" y="1295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Times New Roman" pitchFamily="18" charset="0"/>
                <a:cs typeface="Arial" charset="0"/>
              </a:rPr>
              <a:t>Cherenkov light is detected by Hybrid Photon Detector (HPD)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</p:txBody>
      </p:sp>
      <p:pic>
        <p:nvPicPr>
          <p:cNvPr id="14342" name="Picture 20" descr="RICH2layo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286000"/>
            <a:ext cx="4992687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733800"/>
            <a:ext cx="83058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Times New Roman" pitchFamily="18" charset="0"/>
                <a:cs typeface="Arial" charset="0"/>
              </a:rPr>
              <a:t>Distortions on the photocathode image will increase the Cherenkov angle error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Measurement with and without magnetic field will give us the possibility to characterize, quantify and correct the distortion effect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0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15362" name="Picture 5" descr="hpdelectr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2735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228600" y="4572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Arial" charset="0"/>
              </a:rPr>
              <a:t>Due to the magnetic field, electrons trajectories  deviate from the designed electrostatic trajectories</a:t>
            </a:r>
            <a:r>
              <a:rPr lang="en-US" sz="3000">
                <a:cs typeface="Arial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685800"/>
            <a:ext cx="82296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latin typeface="Times New Roman" pitchFamily="18" charset="0"/>
              </a:rPr>
              <a:t>Experimental Setup for RICH2</a:t>
            </a:r>
          </a:p>
        </p:txBody>
      </p:sp>
      <p:pic>
        <p:nvPicPr>
          <p:cNvPr id="37891" name="Picture 10" descr="beamersetu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57356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Arial" charset="0"/>
              </a:rPr>
              <a:t>Shine a well defined pattern onto the HPD plan (both for A and C side) using a commercial beamer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37893" name="Picture 16" descr="beam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09800"/>
            <a:ext cx="1765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22" idx="0"/>
          </p:cNvCxnSpPr>
          <p:nvPr/>
        </p:nvCxnSpPr>
        <p:spPr>
          <a:xfrm rot="5400000" flipH="1" flipV="1">
            <a:off x="6286500" y="4305300"/>
            <a:ext cx="1828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019800" y="55626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6" name="Picture 22" descr="hpdmatri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1254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26" idx="2"/>
          </p:cNvCxnSpPr>
          <p:nvPr/>
        </p:nvCxnSpPr>
        <p:spPr>
          <a:xfrm rot="5400000">
            <a:off x="1845469" y="5095081"/>
            <a:ext cx="298450" cy="636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8486989">
            <a:off x="2124075" y="4645025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rot="18486989">
            <a:off x="1666875" y="4264025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900" name="Picture 35" descr="patter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rot="16200000" flipV="1">
            <a:off x="1295400" y="35052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TextBox 39"/>
          <p:cNvSpPr txBox="1">
            <a:spLocks noChangeArrowheads="1"/>
          </p:cNvSpPr>
          <p:nvPr/>
        </p:nvSpPr>
        <p:spPr bwMode="auto">
          <a:xfrm>
            <a:off x="2895600" y="23622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Green light spots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384925" y="6491288"/>
            <a:ext cx="27590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 Carmelo + RICH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/>
          <p:cNvSpPr txBox="1">
            <a:spLocks/>
          </p:cNvSpPr>
          <p:nvPr/>
        </p:nvSpPr>
        <p:spPr bwMode="auto">
          <a:xfrm>
            <a:off x="4953000" y="609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cs typeface="Arial" charset="0"/>
              </a:rPr>
              <a:t>During magnet test week we took data with magnet ON (both plus and minus polarity @ full and half field)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cs typeface="Arial" charset="0"/>
              </a:rPr>
              <a:t>So now we can compare points position with and without magnetic field 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38915" name="Content Placeholder 3" descr="singlehpd.g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5113" y="503238"/>
            <a:ext cx="4383087" cy="4525962"/>
          </a:xfrm>
          <a:prstGeom prst="rect">
            <a:avLst/>
          </a:prstGeom>
          <a:noFill/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381000" y="5218113"/>
            <a:ext cx="3962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cs typeface="Arial" charset="0"/>
              </a:rPr>
              <a:t>Single HPD with magnet ON+, OFF, ON-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384925" y="6491288"/>
            <a:ext cx="27590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 Carmelo + RICH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447800" y="381000"/>
            <a:ext cx="66294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r>
              <a:rPr lang="en-US" sz="2400" b="1">
                <a:cs typeface="Arial" charset="0"/>
              </a:rPr>
              <a:t>Data with magnet ON…</a:t>
            </a:r>
          </a:p>
        </p:txBody>
      </p:sp>
      <p:pic>
        <p:nvPicPr>
          <p:cNvPr id="39939" name="Picture 4" descr="hist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96288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457200" y="6096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HPD matrix with pattern with magnet ON+, OFF, ON-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384925" y="6553200"/>
            <a:ext cx="27590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ym typeface="Symbol" pitchFamily="18" charset="2"/>
              </a:rPr>
              <a:t> Carmelo + RICH group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648200" y="685800"/>
            <a:ext cx="0" cy="556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6811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Final checks of the </a:t>
            </a:r>
            <a:r>
              <a:rPr lang="en-US" dirty="0" err="1" smtClean="0"/>
              <a:t>MagnetControlSystem</a:t>
            </a:r>
            <a:r>
              <a:rPr lang="en-US" dirty="0" smtClean="0"/>
              <a:t>/</a:t>
            </a:r>
            <a:r>
              <a:rPr lang="en-US" dirty="0" err="1" smtClean="0"/>
              <a:t>MagnetSafetySystem</a:t>
            </a:r>
            <a:r>
              <a:rPr lang="en-US" dirty="0" smtClean="0"/>
              <a:t> have been performed.</a:t>
            </a:r>
          </a:p>
          <a:p>
            <a:endParaRPr lang="en-US" dirty="0" smtClean="0"/>
          </a:p>
          <a:p>
            <a:r>
              <a:rPr lang="en-US" dirty="0" smtClean="0"/>
              <a:t>Improvement of detector fixation have been verified.</a:t>
            </a:r>
          </a:p>
          <a:p>
            <a:endParaRPr lang="en-US" dirty="0"/>
          </a:p>
          <a:p>
            <a:r>
              <a:rPr lang="en-US" dirty="0" smtClean="0"/>
              <a:t>Sub detectors commissioned their equipment with B-field.</a:t>
            </a:r>
          </a:p>
          <a:p>
            <a:endParaRPr lang="en-US" dirty="0"/>
          </a:p>
          <a:p>
            <a:r>
              <a:rPr lang="en-US" dirty="0" smtClean="0"/>
              <a:t>Stability and </a:t>
            </a:r>
            <a:r>
              <a:rPr lang="en-US" dirty="0"/>
              <a:t>B</a:t>
            </a:r>
            <a:r>
              <a:rPr lang="en-US" dirty="0" smtClean="0"/>
              <a:t>-Field asymmetry have been measured.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period with magnetic field in </a:t>
            </a:r>
            <a:r>
              <a:rPr lang="en-US" dirty="0" err="1" smtClean="0"/>
              <a:t>LHCb</a:t>
            </a:r>
            <a:r>
              <a:rPr lang="en-US" dirty="0" smtClean="0"/>
              <a:t> was very successful:</a:t>
            </a:r>
          </a:p>
          <a:p>
            <a:endParaRPr lang="en-US" dirty="0" smtClean="0"/>
          </a:p>
          <a:p>
            <a:r>
              <a:rPr lang="en-US" dirty="0" smtClean="0"/>
              <a:t>We would like to thank the AB/OP group for their great support and we are grateful to Reyes for her commitment and assistance!!!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762000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u="sng" dirty="0"/>
              <a:t>Why we had powered the magnet again: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Some final checks of </a:t>
            </a:r>
          </a:p>
          <a:p>
            <a:pPr lvl="1">
              <a:buFontTx/>
              <a:buChar char="•"/>
            </a:pPr>
            <a:r>
              <a:rPr lang="fr-FR" dirty="0" err="1"/>
              <a:t>Safety</a:t>
            </a:r>
            <a:r>
              <a:rPr lang="fr-FR" dirty="0"/>
              <a:t> System (</a:t>
            </a:r>
            <a:r>
              <a:rPr lang="fr-FR" dirty="0" err="1"/>
              <a:t>MagnetControlSystem</a:t>
            </a:r>
            <a:r>
              <a:rPr lang="fr-FR" dirty="0"/>
              <a:t>/</a:t>
            </a:r>
            <a:r>
              <a:rPr lang="fr-FR" dirty="0" err="1"/>
              <a:t>MagnetSafetySystem</a:t>
            </a:r>
            <a:r>
              <a:rPr lang="fr-FR" dirty="0"/>
              <a:t>)</a:t>
            </a:r>
          </a:p>
          <a:p>
            <a:pPr lvl="1">
              <a:buFontTx/>
              <a:buChar char="•"/>
            </a:pPr>
            <a:r>
              <a:rPr lang="fr-FR" dirty="0" err="1"/>
              <a:t>Verification</a:t>
            </a:r>
            <a:r>
              <a:rPr lang="fr-FR" dirty="0"/>
              <a:t> of isolation</a:t>
            </a:r>
          </a:p>
          <a:p>
            <a:pPr lvl="1">
              <a:buFontTx/>
              <a:buChar char="•"/>
            </a:pPr>
            <a:r>
              <a:rPr lang="fr-FR" dirty="0" err="1"/>
              <a:t>Cutting</a:t>
            </a:r>
            <a:r>
              <a:rPr lang="fr-FR" dirty="0"/>
              <a:t> water </a:t>
            </a:r>
            <a:r>
              <a:rPr lang="fr-FR" dirty="0" err="1"/>
              <a:t>supply</a:t>
            </a:r>
            <a:r>
              <a:rPr lang="fr-FR" dirty="0"/>
              <a:t> (TS/CV)  </a:t>
            </a:r>
          </a:p>
          <a:p>
            <a:pPr lvl="1">
              <a:buFontTx/>
              <a:buChar char="•"/>
            </a:pPr>
            <a:r>
              <a:rPr lang="fr-FR" dirty="0" err="1"/>
              <a:t>Beam</a:t>
            </a:r>
            <a:r>
              <a:rPr lang="fr-FR" dirty="0"/>
              <a:t> Dump ( </a:t>
            </a: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/>
              <a:t>ramp</a:t>
            </a:r>
            <a:r>
              <a:rPr lang="fr-FR" dirty="0"/>
              <a:t> down) </a:t>
            </a:r>
          </a:p>
          <a:p>
            <a:pPr lvl="1">
              <a:buFontTx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RICH 1 </a:t>
            </a:r>
            <a:r>
              <a:rPr lang="en-US" dirty="0" smtClean="0"/>
              <a:t>detector has </a:t>
            </a:r>
            <a:r>
              <a:rPr lang="en-US" dirty="0"/>
              <a:t>shown a displacement of up to 1.7 mm after switching on the magnet to nominal current last October.</a:t>
            </a:r>
          </a:p>
          <a:p>
            <a:r>
              <a:rPr lang="en-US" dirty="0"/>
              <a:t>Verification of movements of Trigger Tracker and VELO.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of magnetic field and symmetry between positive and negative B-field.</a:t>
            </a:r>
          </a:p>
          <a:p>
            <a:endParaRPr lang="en-US" dirty="0"/>
          </a:p>
          <a:p>
            <a:r>
              <a:rPr lang="en-US" dirty="0"/>
              <a:t>Test of the RAMSES detector</a:t>
            </a:r>
          </a:p>
          <a:p>
            <a:endParaRPr lang="en-US" dirty="0"/>
          </a:p>
          <a:p>
            <a:r>
              <a:rPr lang="en-US" dirty="0"/>
              <a:t>Sub detector commissioning (RICH, BCM, …) </a:t>
            </a:r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24600" y="1981200"/>
            <a:ext cx="2197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/>
              <a:t>Nicolas </a:t>
            </a:r>
            <a:r>
              <a:rPr lang="en-US" sz="1400" i="1" dirty="0" err="1"/>
              <a:t>Bourgoeis</a:t>
            </a:r>
            <a:r>
              <a:rPr lang="en-US" sz="1400" i="1" dirty="0"/>
              <a:t> PH/DT</a:t>
            </a:r>
          </a:p>
          <a:p>
            <a:r>
              <a:rPr lang="en-US" sz="1400" i="1" dirty="0"/>
              <a:t>Gilles Le </a:t>
            </a:r>
            <a:r>
              <a:rPr lang="en-US" sz="1400" i="1" dirty="0" err="1"/>
              <a:t>Godec</a:t>
            </a:r>
            <a:r>
              <a:rPr lang="en-US" sz="1400" i="1" dirty="0"/>
              <a:t> AB/PO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3581400"/>
            <a:ext cx="2055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/>
              <a:t>Sandra </a:t>
            </a:r>
            <a:r>
              <a:rPr lang="en-US" sz="1400" i="1" dirty="0" err="1"/>
              <a:t>Berni</a:t>
            </a:r>
            <a:endParaRPr lang="en-US" sz="1400" i="1" dirty="0"/>
          </a:p>
          <a:p>
            <a:r>
              <a:rPr lang="en-US" sz="1400" i="1" dirty="0"/>
              <a:t>Jean-Christophe </a:t>
            </a:r>
            <a:r>
              <a:rPr lang="en-US" sz="1400" i="1" dirty="0" err="1"/>
              <a:t>Gayde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815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67413" y="2935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324600" y="4648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15138" y="3065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10050" y="3011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Four hall probes at two symmetric positions</a:t>
            </a:r>
          </a:p>
        </p:txBody>
      </p:sp>
      <p:pic>
        <p:nvPicPr>
          <p:cNvPr id="8" name="Picture 7" descr="DSC012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762000"/>
            <a:ext cx="7416800" cy="556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2895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4267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44000" cy="19050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9144000" cy="228600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9144000" cy="25146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from three runs have been taken.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743200" y="1600200"/>
            <a:ext cx="533400" cy="838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876800" y="3048000"/>
            <a:ext cx="685800" cy="304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38400" y="4419600"/>
            <a:ext cx="1219200" cy="304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4572000" cy="3081337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063" y="482600"/>
            <a:ext cx="4579937" cy="3089275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57575"/>
            <a:ext cx="4579938" cy="3089275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063" y="3462338"/>
            <a:ext cx="4579937" cy="3089275"/>
          </a:xfrm>
          <a:prstGeom prst="rect">
            <a:avLst/>
          </a:prstGeom>
          <a:noFill/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06538" y="4433888"/>
            <a:ext cx="9525" cy="178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960563" y="4327525"/>
            <a:ext cx="9525" cy="178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414588" y="4221163"/>
            <a:ext cx="9525" cy="178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868613" y="4114800"/>
            <a:ext cx="9525" cy="178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92238" y="578167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~40min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866900" y="56753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~40min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41563" y="556895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~40min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610225" y="54641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482850" y="3460750"/>
            <a:ext cx="37782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Variation of B-field at nominal value</a:t>
            </a:r>
          </a:p>
          <a:p>
            <a:pPr algn="ctr"/>
            <a:r>
              <a:rPr lang="en-US"/>
              <a:t>for 4 sensors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6725"/>
            <a:ext cx="4565650" cy="3081338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9900"/>
            <a:ext cx="4572000" cy="3081338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7425"/>
            <a:ext cx="4572000" cy="3081338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063" y="3516313"/>
            <a:ext cx="4579937" cy="3089275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49650" y="11334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1.13079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134350" y="469106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1.15911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2200" y="47339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1.15919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134350" y="11398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1.13084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03575" y="3584575"/>
            <a:ext cx="27178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Comparison of B-field +/-</a:t>
            </a:r>
          </a:p>
          <a:p>
            <a:pPr algn="ctr"/>
            <a:r>
              <a:rPr lang="en-US"/>
              <a:t>for two hall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901700"/>
            <a:ext cx="8245475" cy="5311775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5318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Changing B-field </a:t>
            </a:r>
            <a:r>
              <a:rPr lang="en-US" dirty="0" smtClean="0"/>
              <a:t>without </a:t>
            </a:r>
            <a:r>
              <a:rPr lang="en-US" dirty="0"/>
              <a:t>running through a sequence.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74888" y="5260975"/>
            <a:ext cx="501650" cy="3016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05250" y="1938338"/>
            <a:ext cx="681038" cy="3016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749925" y="5241925"/>
            <a:ext cx="623888" cy="3016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513"/>
            <a:ext cx="3148013" cy="2601912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100" y="544513"/>
            <a:ext cx="3152775" cy="2601912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75" y="544513"/>
            <a:ext cx="3159125" cy="2606675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09988"/>
            <a:ext cx="3152775" cy="2843212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3698875"/>
            <a:ext cx="3152775" cy="2843213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3694113"/>
            <a:ext cx="3159125" cy="2849562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7838" y="5778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1.13084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11700" y="5794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1.13079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767638" y="5794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1.13085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66875" y="37338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1.15911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733925" y="37099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1.15917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800975" y="368776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1.15908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395538" y="3063875"/>
            <a:ext cx="40830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Comparison of B-field +/-</a:t>
            </a:r>
          </a:p>
          <a:p>
            <a:pPr algn="ctr"/>
            <a:r>
              <a:rPr lang="en-US"/>
              <a:t>for two hall probes, no ‘demagnetizing’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0"/>
            <a:ext cx="627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taken has shown that the ‘demagnetizing’ cycle does not improves the symmetry of </a:t>
            </a:r>
            <a:r>
              <a:rPr lang="en-US" dirty="0" err="1" smtClean="0"/>
              <a:t>neg</a:t>
            </a:r>
            <a:r>
              <a:rPr lang="en-US" dirty="0" smtClean="0"/>
              <a:t>/pos B-field significantly.</a:t>
            </a:r>
          </a:p>
          <a:p>
            <a:endParaRPr lang="en-US" dirty="0" smtClean="0"/>
          </a:p>
          <a:p>
            <a:r>
              <a:rPr lang="en-US" dirty="0" smtClean="0"/>
              <a:t>The measured values (B</a:t>
            </a:r>
            <a:r>
              <a:rPr lang="en-US" baseline="30000" dirty="0" smtClean="0"/>
              <a:t>-</a:t>
            </a:r>
            <a:r>
              <a:rPr lang="en-US" dirty="0" smtClean="0"/>
              <a:t> - B</a:t>
            </a:r>
            <a:r>
              <a:rPr lang="en-US" baseline="30000" dirty="0" smtClean="0"/>
              <a:t>+</a:t>
            </a:r>
            <a:r>
              <a:rPr lang="en-US" dirty="0" smtClean="0"/>
              <a:t>) &lt;0.0001 T at ~1.13 T seem to be  sufficiently good.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403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Why do we need magnetic meas. for RICH2? </vt:lpstr>
      <vt:lpstr>Slide 12</vt:lpstr>
      <vt:lpstr>Experimental Setup for RICH2</vt:lpstr>
      <vt:lpstr>Slide 14</vt:lpstr>
      <vt:lpstr>Data with magnet ON…</vt:lpstr>
      <vt:lpstr>Slide 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rlindner</dc:creator>
  <cp:lastModifiedBy>rlindner</cp:lastModifiedBy>
  <cp:revision>19</cp:revision>
  <dcterms:created xsi:type="dcterms:W3CDTF">2008-07-07T08:11:09Z</dcterms:created>
  <dcterms:modified xsi:type="dcterms:W3CDTF">2008-07-08T09:23:36Z</dcterms:modified>
</cp:coreProperties>
</file>