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20"/>
  </p:notesMasterIdLst>
  <p:sldIdLst>
    <p:sldId id="397" r:id="rId2"/>
    <p:sldId id="426" r:id="rId3"/>
    <p:sldId id="447" r:id="rId4"/>
    <p:sldId id="444" r:id="rId5"/>
    <p:sldId id="445" r:id="rId6"/>
    <p:sldId id="443" r:id="rId7"/>
    <p:sldId id="405" r:id="rId8"/>
    <p:sldId id="437" r:id="rId9"/>
    <p:sldId id="406" r:id="rId10"/>
    <p:sldId id="407" r:id="rId11"/>
    <p:sldId id="410" r:id="rId12"/>
    <p:sldId id="414" r:id="rId13"/>
    <p:sldId id="442" r:id="rId14"/>
    <p:sldId id="435" r:id="rId15"/>
    <p:sldId id="436" r:id="rId16"/>
    <p:sldId id="326" r:id="rId17"/>
    <p:sldId id="438" r:id="rId18"/>
    <p:sldId id="441" r:id="rId19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CAFF"/>
    <a:srgbClr val="DDDDDD"/>
    <a:srgbClr val="99FFCC"/>
    <a:srgbClr val="3399FF"/>
    <a:srgbClr val="FFCCCC"/>
    <a:srgbClr val="CCFFFF"/>
    <a:srgbClr val="CC33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2565" autoAdjust="0"/>
  </p:normalViewPr>
  <p:slideViewPr>
    <p:cSldViewPr>
      <p:cViewPr>
        <p:scale>
          <a:sx n="100" d="100"/>
          <a:sy n="100" d="100"/>
        </p:scale>
        <p:origin x="-294" y="-114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EE1EB65-22BD-4C94-9956-258909FD3F4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3862FA-A1B4-4014-90DB-386761A8C423}" type="slidenum">
              <a:rPr lang="en-US"/>
              <a:pPr/>
              <a:t>2</a:t>
            </a:fld>
            <a:endParaRPr lang="en-US"/>
          </a:p>
        </p:txBody>
      </p:sp>
      <p:sp>
        <p:nvSpPr>
          <p:cNvPr id="69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24-06-2008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injection test?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B479F5CB-07BB-46BF-80DE-EB156405E2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2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injection test?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0D9C88-2D45-4D10-BA3C-42AC5E201EF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24-06-2008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injection test?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E7C311-DF4E-4EAD-AFA2-A033BB123C5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24-06-2008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injection test?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080BB3CC-F4BD-4740-8AE8-B99B2E23B82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24-06-2008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injection test?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D58802-16F1-4373-AC0D-922E57F76C5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24-06-2008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injection test?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4E8577-3A2C-40C1-AC2C-8550F8233E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24-06-2008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injection test?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9738B5-C212-4F90-8936-A0D2BC2F3BB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24-06-2008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injection test?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198118-81EC-43FC-968E-5A32BEC3D16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24-06-2008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injection test?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18F8F6-B2FB-4CF5-A8F8-A5CB1A17E82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24-06-2008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injection test?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929F2A-8F0A-4E16-AADF-DD2E5E05987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24-06-2008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injection test?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FCC094-8B14-409E-8F9D-DC7427FE8B8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24-06-2008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injection test?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4DB388-E251-4D37-8352-E06475C441E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24-06-2008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hlink"/>
                </a:solidFill>
              </a:defRPr>
            </a:lvl1pPr>
          </a:lstStyle>
          <a:p>
            <a:r>
              <a:rPr lang="en-US" smtClean="0"/>
              <a:t>LHC injection test?</a:t>
            </a: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hlink"/>
                </a:solidFill>
              </a:defRPr>
            </a:lvl1pPr>
          </a:lstStyle>
          <a:p>
            <a:fld id="{25ECC370-3232-4348-9858-58C76115288E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/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/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/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/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/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/>
              <a:endParaRPr lang="en-US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hlink"/>
                </a:solidFill>
              </a:defRPr>
            </a:lvl1pPr>
          </a:lstStyle>
          <a:p>
            <a:r>
              <a:rPr lang="en-US" smtClean="0"/>
              <a:t>24-06-2008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hlink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chemeClr val="hlink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hlink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hlink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Injection test?</a:t>
            </a:r>
            <a:endParaRPr lang="en-US" dirty="0"/>
          </a:p>
        </p:txBody>
      </p:sp>
      <p:sp>
        <p:nvSpPr>
          <p:cNvPr id="64717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Mike Lamont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00760" y="6143644"/>
            <a:ext cx="2714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initial discussion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injection test?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CD9062-B8F3-48F8-A4EC-9EE553960BEB}" type="slidenum">
              <a:rPr lang="en-US"/>
              <a:pPr/>
              <a:t>10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24-06-2008</a:t>
            </a:r>
            <a:endParaRPr lang="en-US"/>
          </a:p>
        </p:txBody>
      </p:sp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chemeClr val="hlink"/>
                </a:solidFill>
              </a:rPr>
              <a:t>Option 2: Pros &amp; Cons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339966"/>
                </a:solidFill>
              </a:rPr>
              <a:t>Test beam dump and related systems </a:t>
            </a:r>
          </a:p>
          <a:p>
            <a:r>
              <a:rPr lang="en-US" dirty="0">
                <a:solidFill>
                  <a:srgbClr val="339966"/>
                </a:solidFill>
              </a:rPr>
              <a:t>Don't irradiate ring - beam onto TDE (beam dump block)</a:t>
            </a:r>
          </a:p>
          <a:p>
            <a:r>
              <a:rPr lang="en-US" dirty="0">
                <a:solidFill>
                  <a:srgbClr val="339966"/>
                </a:solidFill>
              </a:rPr>
              <a:t>Check IR7 optics, performance of warm magnets </a:t>
            </a:r>
          </a:p>
          <a:p>
            <a:r>
              <a:rPr lang="en-US" dirty="0">
                <a:solidFill>
                  <a:srgbClr val="339966"/>
                </a:solidFill>
              </a:rPr>
              <a:t>Beam through 3 IRs, 2 full sectors </a:t>
            </a:r>
          </a:p>
          <a:p>
            <a:r>
              <a:rPr lang="en-US" dirty="0">
                <a:solidFill>
                  <a:srgbClr val="339966"/>
                </a:solidFill>
              </a:rPr>
              <a:t>Full suite of Beam Instrumentation in place</a:t>
            </a:r>
          </a:p>
          <a:p>
            <a:pPr lvl="1"/>
            <a:r>
              <a:rPr lang="en-US" dirty="0">
                <a:solidFill>
                  <a:srgbClr val="339966"/>
                </a:solidFill>
              </a:rPr>
              <a:t>FBCT, Screens, BLMs</a:t>
            </a:r>
          </a:p>
          <a:p>
            <a:endParaRPr lang="en-US" dirty="0">
              <a:solidFill>
                <a:srgbClr val="339966"/>
              </a:solidFill>
            </a:endParaRPr>
          </a:p>
          <a:p>
            <a:r>
              <a:rPr lang="en-US" dirty="0"/>
              <a:t>Support  required for 3 cold sectors </a:t>
            </a:r>
            <a:r>
              <a:rPr lang="en-US" dirty="0" smtClean="0"/>
              <a:t>cold – sectors should be operational anyway</a:t>
            </a:r>
            <a:endParaRPr lang="en-US" dirty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68677" name="Text Box 5"/>
          <p:cNvSpPr txBox="1">
            <a:spLocks noChangeArrowheads="1"/>
          </p:cNvSpPr>
          <p:nvPr/>
        </p:nvSpPr>
        <p:spPr bwMode="auto">
          <a:xfrm>
            <a:off x="1403350" y="5734050"/>
            <a:ext cx="5761038" cy="57943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2"/>
                </a:solidFill>
              </a:rPr>
              <a:t>Favoured Solution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injection test?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71BF99-BD2A-48FD-B9B6-52CC27989173}" type="slidenum">
              <a:rPr lang="en-US"/>
              <a:pPr/>
              <a:t>11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24-06-2008</a:t>
            </a:r>
            <a:endParaRPr lang="en-US"/>
          </a:p>
        </p:txBody>
      </p:sp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hlink"/>
                </a:solidFill>
              </a:rPr>
              <a:t>Option 3 – Injection point </a:t>
            </a:r>
            <a:r>
              <a:rPr lang="en-US" sz="3200" dirty="0" smtClean="0">
                <a:solidFill>
                  <a:schemeClr val="hlink"/>
                </a:solidFill>
              </a:rPr>
              <a:t>2 – B1</a:t>
            </a:r>
            <a:endParaRPr lang="en-US" sz="3200" dirty="0">
              <a:solidFill>
                <a:schemeClr val="hlink"/>
              </a:solidFill>
            </a:endParaRPr>
          </a:p>
        </p:txBody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</a:t>
            </a:r>
            <a:r>
              <a:rPr lang="en-US" dirty="0"/>
              <a:t>partial 1-2, complete 2-3</a:t>
            </a:r>
          </a:p>
          <a:p>
            <a:r>
              <a:rPr lang="en-US" dirty="0"/>
              <a:t>Dump on collimators in </a:t>
            </a:r>
            <a:r>
              <a:rPr lang="en-US" dirty="0" smtClean="0"/>
              <a:t>IR3</a:t>
            </a:r>
          </a:p>
          <a:p>
            <a:pPr lvl="1"/>
            <a:r>
              <a:rPr lang="en-US" dirty="0" smtClean="0"/>
              <a:t>scheme sketched by Stefano</a:t>
            </a:r>
          </a:p>
          <a:p>
            <a:endParaRPr lang="en-US" dirty="0" smtClean="0"/>
          </a:p>
          <a:p>
            <a:r>
              <a:rPr lang="en-US" dirty="0" smtClean="0"/>
              <a:t>Could do both B1 and B2!</a:t>
            </a:r>
          </a:p>
          <a:p>
            <a:endParaRPr lang="en-US" dirty="0" smtClean="0"/>
          </a:p>
          <a:p>
            <a:r>
              <a:rPr lang="en-US" dirty="0" smtClean="0"/>
              <a:t>But demands on Access/DSO tests would be greater.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injection test?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3D6283-87C6-4D5E-892B-834A617D9FA7}" type="slidenum">
              <a:rPr lang="en-US"/>
              <a:pPr/>
              <a:t>12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24-06-2008</a:t>
            </a:r>
            <a:endParaRPr lang="en-US"/>
          </a:p>
        </p:txBody>
      </p:sp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Tests</a:t>
            </a:r>
            <a:endParaRPr lang="en-US" dirty="0"/>
          </a:p>
        </p:txBody>
      </p:sp>
      <p:graphicFrame>
        <p:nvGraphicFramePr>
          <p:cNvPr id="682503" name="Object 519"/>
          <p:cNvGraphicFramePr>
            <a:graphicFrameLocks noChangeAspect="1"/>
          </p:cNvGraphicFramePr>
          <p:nvPr/>
        </p:nvGraphicFramePr>
        <p:xfrm>
          <a:off x="214282" y="1428736"/>
          <a:ext cx="8662275" cy="3786214"/>
        </p:xfrm>
        <a:graphic>
          <a:graphicData uri="http://schemas.openxmlformats.org/presentationml/2006/ole">
            <p:oleObj spid="_x0000_s682503" name="Worksheet" r:id="rId3" imgW="10639179" imgH="3709402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bg2"/>
                </a:solidFill>
              </a:rPr>
              <a:t>Pilot Beam for the most part: </a:t>
            </a:r>
          </a:p>
          <a:p>
            <a:pPr lvl="1"/>
            <a:r>
              <a:rPr lang="en-GB" sz="2400" dirty="0" smtClean="0">
                <a:solidFill>
                  <a:schemeClr val="bg2"/>
                </a:solidFill>
              </a:rPr>
              <a:t>single bunch of 5 - 10 x 10</a:t>
            </a:r>
            <a:r>
              <a:rPr lang="en-GB" sz="2400" baseline="30000" dirty="0" smtClean="0">
                <a:solidFill>
                  <a:schemeClr val="bg2"/>
                </a:solidFill>
              </a:rPr>
              <a:t>9 </a:t>
            </a:r>
            <a:r>
              <a:rPr lang="en-GB" sz="2400" dirty="0" smtClean="0">
                <a:solidFill>
                  <a:schemeClr val="bg2"/>
                </a:solidFill>
              </a:rPr>
              <a:t>protons </a:t>
            </a:r>
          </a:p>
          <a:p>
            <a:r>
              <a:rPr lang="en-GB" sz="2800" dirty="0" smtClean="0">
                <a:solidFill>
                  <a:schemeClr val="bg2"/>
                </a:solidFill>
              </a:rPr>
              <a:t>Total intensity:  </a:t>
            </a:r>
          </a:p>
          <a:p>
            <a:pPr lvl="1"/>
            <a:r>
              <a:rPr lang="en-GB" sz="2400" dirty="0" smtClean="0">
                <a:solidFill>
                  <a:schemeClr val="bg2"/>
                </a:solidFill>
              </a:rPr>
              <a:t>~ 10</a:t>
            </a:r>
            <a:r>
              <a:rPr lang="en-GB" sz="2400" baseline="30000" dirty="0" smtClean="0">
                <a:solidFill>
                  <a:schemeClr val="bg2"/>
                </a:solidFill>
              </a:rPr>
              <a:t>13</a:t>
            </a:r>
            <a:r>
              <a:rPr lang="en-GB" sz="2400" dirty="0" smtClean="0">
                <a:solidFill>
                  <a:schemeClr val="bg2"/>
                </a:solidFill>
              </a:rPr>
              <a:t> protons</a:t>
            </a:r>
          </a:p>
          <a:p>
            <a:r>
              <a:rPr lang="en-GB" sz="2800" dirty="0" smtClean="0">
                <a:solidFill>
                  <a:schemeClr val="bg2"/>
                </a:solidFill>
              </a:rPr>
              <a:t>Gives a first good look at:</a:t>
            </a:r>
          </a:p>
          <a:p>
            <a:pPr lvl="1"/>
            <a:r>
              <a:rPr lang="en-GB" dirty="0" smtClean="0">
                <a:solidFill>
                  <a:schemeClr val="bg2"/>
                </a:solidFill>
              </a:rPr>
              <a:t>Full injection set-up</a:t>
            </a:r>
          </a:p>
          <a:p>
            <a:pPr lvl="1"/>
            <a:r>
              <a:rPr lang="en-GB" dirty="0" smtClean="0">
                <a:solidFill>
                  <a:schemeClr val="bg2"/>
                </a:solidFill>
              </a:rPr>
              <a:t>Instrumentation</a:t>
            </a:r>
          </a:p>
          <a:p>
            <a:pPr lvl="1"/>
            <a:r>
              <a:rPr lang="en-GB" dirty="0" smtClean="0">
                <a:solidFill>
                  <a:schemeClr val="bg2"/>
                </a:solidFill>
              </a:rPr>
              <a:t>Aperture</a:t>
            </a:r>
          </a:p>
          <a:p>
            <a:pPr lvl="1"/>
            <a:r>
              <a:rPr lang="en-GB" dirty="0" smtClean="0">
                <a:solidFill>
                  <a:schemeClr val="bg2"/>
                </a:solidFill>
              </a:rPr>
              <a:t>Field quality, polarities</a:t>
            </a:r>
          </a:p>
          <a:p>
            <a:pPr lvl="1"/>
            <a:endParaRPr lang="en-GB" dirty="0" smtClean="0">
              <a:solidFill>
                <a:schemeClr val="bg2"/>
              </a:solidFill>
            </a:endParaRPr>
          </a:p>
          <a:p>
            <a:r>
              <a:rPr lang="en-GB" dirty="0" smtClean="0">
                <a:solidFill>
                  <a:schemeClr val="bg2"/>
                </a:solidFill>
              </a:rPr>
              <a:t>No doubt we would learn a lot – some lead-in time for problem resolution</a:t>
            </a:r>
          </a:p>
          <a:p>
            <a:pPr lvl="1"/>
            <a:endParaRPr lang="en-GB" dirty="0" smtClean="0">
              <a:solidFill>
                <a:schemeClr val="bg2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injection test?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58802-16F1-4373-AC0D-922E57F76C5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24-06-2008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injection test?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9B807A-124A-4768-9D46-8B0A541869A4}" type="slidenum">
              <a:rPr lang="en-US"/>
              <a:pPr/>
              <a:t>14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24-06-2008</a:t>
            </a:r>
            <a:endParaRPr lang="en-US"/>
          </a:p>
        </p:txBody>
      </p:sp>
      <p:sp>
        <p:nvSpPr>
          <p:cNvPr id="70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Monitoring</a:t>
            </a:r>
          </a:p>
        </p:txBody>
      </p:sp>
      <p:sp>
        <p:nvSpPr>
          <p:cNvPr id="70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001000" cy="5257800"/>
          </a:xfrm>
        </p:spPr>
        <p:txBody>
          <a:bodyPr/>
          <a:lstStyle/>
          <a:p>
            <a:r>
              <a:rPr lang="en-GB"/>
              <a:t>Radiation monitoring</a:t>
            </a:r>
          </a:p>
          <a:p>
            <a:pPr lvl="1"/>
            <a:r>
              <a:rPr lang="en-GB"/>
              <a:t>RAMSES operational</a:t>
            </a:r>
          </a:p>
          <a:p>
            <a:pPr lvl="1"/>
            <a:r>
              <a:rPr lang="en-GB"/>
              <a:t>LHCb: 4-5 monitors planned under RAMSES </a:t>
            </a:r>
          </a:p>
          <a:p>
            <a:r>
              <a:rPr lang="en-GB"/>
              <a:t>Beam Loss Monitors</a:t>
            </a:r>
          </a:p>
          <a:p>
            <a:pPr lvl="1"/>
            <a:r>
              <a:rPr lang="en-GB"/>
              <a:t>Sensitive to losses at 1% level with </a:t>
            </a:r>
            <a:r>
              <a:rPr lang="en-US">
                <a:cs typeface="Arial" charset="0"/>
              </a:rPr>
              <a:t>pilot bunch intensity</a:t>
            </a:r>
          </a:p>
          <a:p>
            <a:r>
              <a:rPr lang="en-GB"/>
              <a:t>Beam Intensities</a:t>
            </a:r>
          </a:p>
          <a:p>
            <a:pPr lvl="1"/>
            <a:r>
              <a:rPr lang="en-GB"/>
              <a:t>Beam extracted, injected (and to dump) to be logged</a:t>
            </a:r>
          </a:p>
          <a:p>
            <a:r>
              <a:rPr lang="en-GB"/>
              <a:t>RPG survey after the event and perhaps during the test to ensure that activation remains low. </a:t>
            </a:r>
          </a:p>
          <a:p>
            <a:pPr lvl="1"/>
            <a:r>
              <a:rPr lang="en-GB"/>
              <a:t>Careful survey afterwards planned after the test near the injection dump and dump itself. </a:t>
            </a:r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injection test?</a:t>
            </a:r>
            <a:endParaRPr lang="en-US"/>
          </a:p>
        </p:txBody>
      </p:sp>
      <p:sp>
        <p:nvSpPr>
          <p:cNvPr id="70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895645-0E61-439B-86CE-C1863474368B}" type="slidenum">
              <a:rPr lang="en-US"/>
              <a:pPr/>
              <a:t>15</a:t>
            </a:fld>
            <a:endParaRPr lang="en-US"/>
          </a:p>
        </p:txBody>
      </p:sp>
      <p:sp>
        <p:nvSpPr>
          <p:cNvPr id="71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24-06-2008</a:t>
            </a:r>
            <a:endParaRPr lang="en-US"/>
          </a:p>
        </p:txBody>
      </p:sp>
      <p:graphicFrame>
        <p:nvGraphicFramePr>
          <p:cNvPr id="708611" name="Object 3"/>
          <p:cNvGraphicFramePr>
            <a:graphicFrameLocks noChangeAspect="1"/>
          </p:cNvGraphicFramePr>
          <p:nvPr/>
        </p:nvGraphicFramePr>
        <p:xfrm>
          <a:off x="179388" y="1196975"/>
          <a:ext cx="8602662" cy="5399088"/>
        </p:xfrm>
        <a:graphic>
          <a:graphicData uri="http://schemas.openxmlformats.org/presentationml/2006/ole">
            <p:oleObj spid="_x0000_s708611" name="Bitmap Image" r:id="rId3" imgW="10136015" imgH="6361905" progId="">
              <p:embed/>
            </p:oleObj>
          </a:graphicData>
        </a:graphic>
      </p:graphicFrame>
      <p:grpSp>
        <p:nvGrpSpPr>
          <p:cNvPr id="708612" name="Group 4"/>
          <p:cNvGrpSpPr>
            <a:grpSpLocks/>
          </p:cNvGrpSpPr>
          <p:nvPr/>
        </p:nvGrpSpPr>
        <p:grpSpPr bwMode="auto">
          <a:xfrm>
            <a:off x="2627313" y="4149725"/>
            <a:ext cx="1397000" cy="1317625"/>
            <a:chOff x="2138" y="2863"/>
            <a:chExt cx="880" cy="830"/>
          </a:xfrm>
        </p:grpSpPr>
        <p:sp>
          <p:nvSpPr>
            <p:cNvPr id="708613" name="Arc 5"/>
            <p:cNvSpPr>
              <a:spLocks/>
            </p:cNvSpPr>
            <p:nvPr/>
          </p:nvSpPr>
          <p:spPr bwMode="auto">
            <a:xfrm rot="3773310" flipV="1">
              <a:off x="1934" y="3067"/>
              <a:ext cx="830" cy="422"/>
            </a:xfrm>
            <a:custGeom>
              <a:avLst/>
              <a:gdLst>
                <a:gd name="G0" fmla="+- 0 0 0"/>
                <a:gd name="G1" fmla="+- 21586 0 0"/>
                <a:gd name="G2" fmla="+- 21600 0 0"/>
                <a:gd name="T0" fmla="*/ 773 w 20560"/>
                <a:gd name="T1" fmla="*/ 0 h 21586"/>
                <a:gd name="T2" fmla="*/ 20560 w 20560"/>
                <a:gd name="T3" fmla="*/ 14965 h 21586"/>
                <a:gd name="T4" fmla="*/ 0 w 20560"/>
                <a:gd name="T5" fmla="*/ 21586 h 21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560" h="21586" fill="none" extrusionOk="0">
                  <a:moveTo>
                    <a:pt x="773" y="-1"/>
                  </a:moveTo>
                  <a:cubicBezTo>
                    <a:pt x="9861" y="325"/>
                    <a:pt x="17772" y="6308"/>
                    <a:pt x="20560" y="14964"/>
                  </a:cubicBezTo>
                </a:path>
                <a:path w="20560" h="21586" stroke="0" extrusionOk="0">
                  <a:moveTo>
                    <a:pt x="773" y="-1"/>
                  </a:moveTo>
                  <a:cubicBezTo>
                    <a:pt x="9861" y="325"/>
                    <a:pt x="17772" y="6308"/>
                    <a:pt x="20560" y="14964"/>
                  </a:cubicBezTo>
                  <a:lnTo>
                    <a:pt x="0" y="21586"/>
                  </a:lnTo>
                  <a:close/>
                </a:path>
              </a:pathLst>
            </a:cu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8614" name="Arc 6"/>
            <p:cNvSpPr>
              <a:spLocks/>
            </p:cNvSpPr>
            <p:nvPr/>
          </p:nvSpPr>
          <p:spPr bwMode="auto">
            <a:xfrm rot="-1144329" flipH="1" flipV="1">
              <a:off x="2608" y="3521"/>
              <a:ext cx="410" cy="102"/>
            </a:xfrm>
            <a:custGeom>
              <a:avLst/>
              <a:gdLst>
                <a:gd name="G0" fmla="+- 0 0 0"/>
                <a:gd name="G1" fmla="+- 21528 0 0"/>
                <a:gd name="G2" fmla="+- 21600 0 0"/>
                <a:gd name="T0" fmla="*/ 1768 w 20892"/>
                <a:gd name="T1" fmla="*/ 0 h 21528"/>
                <a:gd name="T2" fmla="*/ 20892 w 20892"/>
                <a:gd name="T3" fmla="*/ 16042 h 21528"/>
                <a:gd name="T4" fmla="*/ 0 w 20892"/>
                <a:gd name="T5" fmla="*/ 21528 h 21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92" h="21528" fill="none" extrusionOk="0">
                  <a:moveTo>
                    <a:pt x="1767" y="0"/>
                  </a:moveTo>
                  <a:cubicBezTo>
                    <a:pt x="10899" y="750"/>
                    <a:pt x="18564" y="7180"/>
                    <a:pt x="20891" y="16042"/>
                  </a:cubicBezTo>
                </a:path>
                <a:path w="20892" h="21528" stroke="0" extrusionOk="0">
                  <a:moveTo>
                    <a:pt x="1767" y="0"/>
                  </a:moveTo>
                  <a:cubicBezTo>
                    <a:pt x="10899" y="750"/>
                    <a:pt x="18564" y="7180"/>
                    <a:pt x="20891" y="16042"/>
                  </a:cubicBezTo>
                  <a:lnTo>
                    <a:pt x="0" y="21528"/>
                  </a:lnTo>
                  <a:close/>
                </a:path>
              </a:pathLst>
            </a:cu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8615" name="Group 7"/>
          <p:cNvGrpSpPr>
            <a:grpSpLocks/>
          </p:cNvGrpSpPr>
          <p:nvPr/>
        </p:nvGrpSpPr>
        <p:grpSpPr bwMode="auto">
          <a:xfrm>
            <a:off x="3922713" y="3644900"/>
            <a:ext cx="3829050" cy="1347788"/>
            <a:chOff x="2919" y="2523"/>
            <a:chExt cx="2412" cy="849"/>
          </a:xfrm>
        </p:grpSpPr>
        <p:sp>
          <p:nvSpPr>
            <p:cNvPr id="708616" name="Arc 8"/>
            <p:cNvSpPr>
              <a:spLocks/>
            </p:cNvSpPr>
            <p:nvPr/>
          </p:nvSpPr>
          <p:spPr bwMode="auto">
            <a:xfrm rot="20590467" flipV="1">
              <a:off x="2919" y="3252"/>
              <a:ext cx="1162" cy="12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4118"/>
                <a:gd name="T1" fmla="*/ 0 h 21600"/>
                <a:gd name="T2" fmla="*/ 14118 w 14118"/>
                <a:gd name="T3" fmla="*/ 5252 h 21600"/>
                <a:gd name="T4" fmla="*/ 0 w 1411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118" h="21600" fill="none" extrusionOk="0">
                  <a:moveTo>
                    <a:pt x="-1" y="0"/>
                  </a:moveTo>
                  <a:cubicBezTo>
                    <a:pt x="5183" y="0"/>
                    <a:pt x="10194" y="1864"/>
                    <a:pt x="14117" y="5252"/>
                  </a:cubicBezTo>
                </a:path>
                <a:path w="14118" h="21600" stroke="0" extrusionOk="0">
                  <a:moveTo>
                    <a:pt x="-1" y="0"/>
                  </a:moveTo>
                  <a:cubicBezTo>
                    <a:pt x="5183" y="0"/>
                    <a:pt x="10194" y="1864"/>
                    <a:pt x="14117" y="525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8617" name="Arc 9"/>
            <p:cNvSpPr>
              <a:spLocks/>
            </p:cNvSpPr>
            <p:nvPr/>
          </p:nvSpPr>
          <p:spPr bwMode="auto">
            <a:xfrm rot="20105500" flipV="1">
              <a:off x="3998" y="2931"/>
              <a:ext cx="786" cy="1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9204"/>
                <a:gd name="T1" fmla="*/ 0 h 21600"/>
                <a:gd name="T2" fmla="*/ 19204 w 19204"/>
                <a:gd name="T3" fmla="*/ 11712 h 21600"/>
                <a:gd name="T4" fmla="*/ 0 w 1920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204" h="21600" fill="none" extrusionOk="0">
                  <a:moveTo>
                    <a:pt x="-1" y="0"/>
                  </a:moveTo>
                  <a:cubicBezTo>
                    <a:pt x="8089" y="0"/>
                    <a:pt x="15500" y="4520"/>
                    <a:pt x="19203" y="11712"/>
                  </a:cubicBezTo>
                </a:path>
                <a:path w="19204" h="21600" stroke="0" extrusionOk="0">
                  <a:moveTo>
                    <a:pt x="-1" y="0"/>
                  </a:moveTo>
                  <a:cubicBezTo>
                    <a:pt x="8089" y="0"/>
                    <a:pt x="15500" y="4520"/>
                    <a:pt x="19203" y="1171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8618" name="Arc 10"/>
            <p:cNvSpPr>
              <a:spLocks/>
            </p:cNvSpPr>
            <p:nvPr/>
          </p:nvSpPr>
          <p:spPr bwMode="auto">
            <a:xfrm rot="19219834" flipV="1">
              <a:off x="4611" y="2523"/>
              <a:ext cx="720" cy="10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7600"/>
                <a:gd name="T1" fmla="*/ 0 h 21600"/>
                <a:gd name="T2" fmla="*/ 17600 w 17600"/>
                <a:gd name="T3" fmla="*/ 9079 h 21600"/>
                <a:gd name="T4" fmla="*/ 0 w 17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600" h="21600" fill="none" extrusionOk="0">
                  <a:moveTo>
                    <a:pt x="-1" y="0"/>
                  </a:moveTo>
                  <a:cubicBezTo>
                    <a:pt x="6990" y="0"/>
                    <a:pt x="13548" y="3382"/>
                    <a:pt x="17600" y="9078"/>
                  </a:cubicBezTo>
                </a:path>
                <a:path w="17600" h="21600" stroke="0" extrusionOk="0">
                  <a:moveTo>
                    <a:pt x="-1" y="0"/>
                  </a:moveTo>
                  <a:cubicBezTo>
                    <a:pt x="6990" y="0"/>
                    <a:pt x="13548" y="3382"/>
                    <a:pt x="17600" y="90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8620" name="Freeform 12"/>
          <p:cNvSpPr>
            <a:spLocks/>
          </p:cNvSpPr>
          <p:nvPr/>
        </p:nvSpPr>
        <p:spPr bwMode="auto">
          <a:xfrm>
            <a:off x="1533525" y="2187575"/>
            <a:ext cx="38100" cy="41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5" y="15"/>
              </a:cxn>
              <a:cxn ang="0">
                <a:pos x="0" y="28"/>
              </a:cxn>
              <a:cxn ang="0">
                <a:pos x="13" y="15"/>
              </a:cxn>
              <a:cxn ang="0">
                <a:pos x="0" y="0"/>
              </a:cxn>
            </a:cxnLst>
            <a:rect l="0" t="0" r="r" b="b"/>
            <a:pathLst>
              <a:path w="25" h="28">
                <a:moveTo>
                  <a:pt x="0" y="0"/>
                </a:moveTo>
                <a:lnTo>
                  <a:pt x="25" y="15"/>
                </a:lnTo>
                <a:lnTo>
                  <a:pt x="0" y="28"/>
                </a:lnTo>
                <a:lnTo>
                  <a:pt x="13" y="1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8621" name="Arc 13"/>
          <p:cNvSpPr>
            <a:spLocks/>
          </p:cNvSpPr>
          <p:nvPr/>
        </p:nvSpPr>
        <p:spPr bwMode="auto">
          <a:xfrm flipH="1" flipV="1">
            <a:off x="3995738" y="4941888"/>
            <a:ext cx="863600" cy="788987"/>
          </a:xfrm>
          <a:custGeom>
            <a:avLst/>
            <a:gdLst>
              <a:gd name="G0" fmla="+- 0 0 0"/>
              <a:gd name="G1" fmla="+- 21543 0 0"/>
              <a:gd name="G2" fmla="+- 21600 0 0"/>
              <a:gd name="T0" fmla="*/ 1573 w 21600"/>
              <a:gd name="T1" fmla="*/ 0 h 21543"/>
              <a:gd name="T2" fmla="*/ 21600 w 21600"/>
              <a:gd name="T3" fmla="*/ 21543 h 21543"/>
              <a:gd name="T4" fmla="*/ 0 w 21600"/>
              <a:gd name="T5" fmla="*/ 21543 h 2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43" fill="none" extrusionOk="0">
                <a:moveTo>
                  <a:pt x="1572" y="0"/>
                </a:moveTo>
                <a:cubicBezTo>
                  <a:pt x="12861" y="824"/>
                  <a:pt x="21600" y="10223"/>
                  <a:pt x="21600" y="21543"/>
                </a:cubicBezTo>
              </a:path>
              <a:path w="21600" h="21543" stroke="0" extrusionOk="0">
                <a:moveTo>
                  <a:pt x="1572" y="0"/>
                </a:moveTo>
                <a:cubicBezTo>
                  <a:pt x="12861" y="824"/>
                  <a:pt x="21600" y="10223"/>
                  <a:pt x="21600" y="21543"/>
                </a:cubicBezTo>
                <a:lnTo>
                  <a:pt x="0" y="21543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8622" name="Group 14"/>
          <p:cNvGrpSpPr>
            <a:grpSpLocks/>
          </p:cNvGrpSpPr>
          <p:nvPr/>
        </p:nvGrpSpPr>
        <p:grpSpPr bwMode="auto">
          <a:xfrm>
            <a:off x="4754563" y="4005263"/>
            <a:ext cx="3941762" cy="1792287"/>
            <a:chOff x="3086" y="2296"/>
            <a:chExt cx="2483" cy="1129"/>
          </a:xfrm>
        </p:grpSpPr>
        <p:grpSp>
          <p:nvGrpSpPr>
            <p:cNvPr id="708623" name="Group 15"/>
            <p:cNvGrpSpPr>
              <a:grpSpLocks/>
            </p:cNvGrpSpPr>
            <p:nvPr/>
          </p:nvGrpSpPr>
          <p:grpSpPr bwMode="auto">
            <a:xfrm>
              <a:off x="3086" y="2296"/>
              <a:ext cx="2459" cy="1129"/>
              <a:chOff x="3086" y="2296"/>
              <a:chExt cx="2459" cy="1129"/>
            </a:xfrm>
          </p:grpSpPr>
          <p:sp>
            <p:nvSpPr>
              <p:cNvPr id="708624" name="Oval 16"/>
              <p:cNvSpPr>
                <a:spLocks noChangeArrowheads="1"/>
              </p:cNvSpPr>
              <p:nvPr/>
            </p:nvSpPr>
            <p:spPr bwMode="auto">
              <a:xfrm rot="-1601409">
                <a:off x="3086" y="2708"/>
                <a:ext cx="2459" cy="363"/>
              </a:xfrm>
              <a:prstGeom prst="ellipse">
                <a:avLst/>
              </a:prstGeom>
              <a:noFill/>
              <a:ln w="9525">
                <a:solidFill>
                  <a:srgbClr val="3366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08625" name="Group 17"/>
              <p:cNvGrpSpPr>
                <a:grpSpLocks/>
              </p:cNvGrpSpPr>
              <p:nvPr/>
            </p:nvGrpSpPr>
            <p:grpSpPr bwMode="auto">
              <a:xfrm>
                <a:off x="5012" y="2296"/>
                <a:ext cx="253" cy="131"/>
                <a:chOff x="5949" y="1796"/>
                <a:chExt cx="253" cy="131"/>
              </a:xfrm>
            </p:grpSpPr>
            <p:sp>
              <p:nvSpPr>
                <p:cNvPr id="708626" name="Rectangle 18"/>
                <p:cNvSpPr>
                  <a:spLocks noChangeArrowheads="1"/>
                </p:cNvSpPr>
                <p:nvPr/>
              </p:nvSpPr>
              <p:spPr bwMode="auto">
                <a:xfrm>
                  <a:off x="5986" y="1799"/>
                  <a:ext cx="165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sz="1200" b="1">
                      <a:solidFill>
                        <a:srgbClr val="FFFFFF"/>
                      </a:solidFill>
                    </a:rPr>
                    <a:t>BIC</a:t>
                  </a:r>
                  <a:endParaRPr lang="en-US" sz="1800">
                    <a:latin typeface="Times" pitchFamily="18" charset="0"/>
                  </a:endParaRPr>
                </a:p>
              </p:txBody>
            </p:sp>
            <p:sp>
              <p:nvSpPr>
                <p:cNvPr id="708627" name="Rectangle 19"/>
                <p:cNvSpPr>
                  <a:spLocks noChangeArrowheads="1"/>
                </p:cNvSpPr>
                <p:nvPr/>
              </p:nvSpPr>
              <p:spPr bwMode="auto">
                <a:xfrm>
                  <a:off x="5949" y="1796"/>
                  <a:ext cx="253" cy="131"/>
                </a:xfrm>
                <a:prstGeom prst="rect">
                  <a:avLst/>
                </a:prstGeom>
                <a:solidFill>
                  <a:srgbClr val="0000FF"/>
                </a:solidFill>
                <a:ln w="0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125400" prstMaterial="legacyMatte">
                  <a:bevelT w="13500" h="13500" prst="angle"/>
                  <a:bevelB w="13500" h="13500" prst="angle"/>
                  <a:extrusionClr>
                    <a:srgbClr val="0000FF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708628" name="Rectangle 20"/>
                <p:cNvSpPr>
                  <a:spLocks noChangeArrowheads="1"/>
                </p:cNvSpPr>
                <p:nvPr/>
              </p:nvSpPr>
              <p:spPr bwMode="auto">
                <a:xfrm>
                  <a:off x="6010" y="1797"/>
                  <a:ext cx="165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sz="1200" b="1">
                      <a:solidFill>
                        <a:srgbClr val="FFFFFF"/>
                      </a:solidFill>
                    </a:rPr>
                    <a:t>BIC</a:t>
                  </a:r>
                  <a:endParaRPr lang="en-US" sz="1800">
                    <a:latin typeface="Times" pitchFamily="18" charset="0"/>
                  </a:endParaRPr>
                </a:p>
              </p:txBody>
            </p:sp>
          </p:grpSp>
          <p:grpSp>
            <p:nvGrpSpPr>
              <p:cNvPr id="708629" name="Group 21"/>
              <p:cNvGrpSpPr>
                <a:grpSpLocks/>
              </p:cNvGrpSpPr>
              <p:nvPr/>
            </p:nvGrpSpPr>
            <p:grpSpPr bwMode="auto">
              <a:xfrm>
                <a:off x="4150" y="3067"/>
                <a:ext cx="253" cy="131"/>
                <a:chOff x="5949" y="1796"/>
                <a:chExt cx="253" cy="131"/>
              </a:xfrm>
            </p:grpSpPr>
            <p:sp>
              <p:nvSpPr>
                <p:cNvPr id="708630" name="Rectangle 22"/>
                <p:cNvSpPr>
                  <a:spLocks noChangeArrowheads="1"/>
                </p:cNvSpPr>
                <p:nvPr/>
              </p:nvSpPr>
              <p:spPr bwMode="auto">
                <a:xfrm>
                  <a:off x="5986" y="1799"/>
                  <a:ext cx="165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sz="1200" b="1">
                      <a:solidFill>
                        <a:srgbClr val="FFFFFF"/>
                      </a:solidFill>
                    </a:rPr>
                    <a:t>BIC</a:t>
                  </a:r>
                  <a:endParaRPr lang="en-US" sz="1800">
                    <a:latin typeface="Times" pitchFamily="18" charset="0"/>
                  </a:endParaRPr>
                </a:p>
              </p:txBody>
            </p:sp>
            <p:sp>
              <p:nvSpPr>
                <p:cNvPr id="708631" name="Rectangle 23"/>
                <p:cNvSpPr>
                  <a:spLocks noChangeArrowheads="1"/>
                </p:cNvSpPr>
                <p:nvPr/>
              </p:nvSpPr>
              <p:spPr bwMode="auto">
                <a:xfrm>
                  <a:off x="5949" y="1796"/>
                  <a:ext cx="253" cy="131"/>
                </a:xfrm>
                <a:prstGeom prst="rect">
                  <a:avLst/>
                </a:prstGeom>
                <a:solidFill>
                  <a:srgbClr val="0000FF"/>
                </a:solidFill>
                <a:ln w="0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125400" prstMaterial="legacyMatte">
                  <a:bevelT w="13500" h="13500" prst="angle"/>
                  <a:bevelB w="13500" h="13500" prst="angle"/>
                  <a:extrusionClr>
                    <a:srgbClr val="0000FF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708632" name="Rectangle 24"/>
                <p:cNvSpPr>
                  <a:spLocks noChangeArrowheads="1"/>
                </p:cNvSpPr>
                <p:nvPr/>
              </p:nvSpPr>
              <p:spPr bwMode="auto">
                <a:xfrm>
                  <a:off x="6010" y="1797"/>
                  <a:ext cx="165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sz="1200" b="1">
                      <a:solidFill>
                        <a:srgbClr val="FFFFFF"/>
                      </a:solidFill>
                    </a:rPr>
                    <a:t>BIC</a:t>
                  </a:r>
                  <a:endParaRPr lang="en-US" sz="1800">
                    <a:latin typeface="Times" pitchFamily="18" charset="0"/>
                  </a:endParaRPr>
                </a:p>
              </p:txBody>
            </p:sp>
          </p:grpSp>
          <p:grpSp>
            <p:nvGrpSpPr>
              <p:cNvPr id="708633" name="Group 25"/>
              <p:cNvGrpSpPr>
                <a:grpSpLocks/>
              </p:cNvGrpSpPr>
              <p:nvPr/>
            </p:nvGrpSpPr>
            <p:grpSpPr bwMode="auto">
              <a:xfrm>
                <a:off x="3107" y="3294"/>
                <a:ext cx="253" cy="131"/>
                <a:chOff x="5949" y="1796"/>
                <a:chExt cx="253" cy="131"/>
              </a:xfrm>
            </p:grpSpPr>
            <p:sp>
              <p:nvSpPr>
                <p:cNvPr id="708634" name="Rectangle 26"/>
                <p:cNvSpPr>
                  <a:spLocks noChangeArrowheads="1"/>
                </p:cNvSpPr>
                <p:nvPr/>
              </p:nvSpPr>
              <p:spPr bwMode="auto">
                <a:xfrm>
                  <a:off x="5986" y="1799"/>
                  <a:ext cx="165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sz="1200" b="1">
                      <a:solidFill>
                        <a:srgbClr val="FFFFFF"/>
                      </a:solidFill>
                    </a:rPr>
                    <a:t>BIC</a:t>
                  </a:r>
                  <a:endParaRPr lang="en-US" sz="1800">
                    <a:latin typeface="Times" pitchFamily="18" charset="0"/>
                  </a:endParaRPr>
                </a:p>
              </p:txBody>
            </p:sp>
            <p:sp>
              <p:nvSpPr>
                <p:cNvPr id="708635" name="Rectangle 27"/>
                <p:cNvSpPr>
                  <a:spLocks noChangeArrowheads="1"/>
                </p:cNvSpPr>
                <p:nvPr/>
              </p:nvSpPr>
              <p:spPr bwMode="auto">
                <a:xfrm>
                  <a:off x="5949" y="1796"/>
                  <a:ext cx="253" cy="131"/>
                </a:xfrm>
                <a:prstGeom prst="rect">
                  <a:avLst/>
                </a:prstGeom>
                <a:solidFill>
                  <a:srgbClr val="0000FF"/>
                </a:solidFill>
                <a:ln w="0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125400" prstMaterial="legacyMatte">
                  <a:bevelT w="13500" h="13500" prst="angle"/>
                  <a:bevelB w="13500" h="13500" prst="angle"/>
                  <a:extrusionClr>
                    <a:srgbClr val="0000FF"/>
                  </a:extrusionClr>
                </a:sp3d>
              </p:spPr>
              <p:txBody>
                <a:bodyPr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708636" name="Rectangle 28"/>
                <p:cNvSpPr>
                  <a:spLocks noChangeArrowheads="1"/>
                </p:cNvSpPr>
                <p:nvPr/>
              </p:nvSpPr>
              <p:spPr bwMode="auto">
                <a:xfrm>
                  <a:off x="6010" y="1797"/>
                  <a:ext cx="165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sz="1200" b="1">
                      <a:solidFill>
                        <a:srgbClr val="FFFFFF"/>
                      </a:solidFill>
                    </a:rPr>
                    <a:t>BIC</a:t>
                  </a:r>
                  <a:endParaRPr lang="en-US" sz="1800">
                    <a:latin typeface="Times" pitchFamily="18" charset="0"/>
                  </a:endParaRPr>
                </a:p>
              </p:txBody>
            </p:sp>
          </p:grpSp>
        </p:grpSp>
        <p:sp>
          <p:nvSpPr>
            <p:cNvPr id="708637" name="Text Box 29"/>
            <p:cNvSpPr txBox="1">
              <a:spLocks noChangeArrowheads="1"/>
            </p:cNvSpPr>
            <p:nvPr/>
          </p:nvSpPr>
          <p:spPr bwMode="auto">
            <a:xfrm>
              <a:off x="3969" y="2750"/>
              <a:ext cx="160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3333FF"/>
                  </a:solidFill>
                  <a:latin typeface="Times" pitchFamily="18" charset="0"/>
                </a:rPr>
                <a:t>3/16 of LHC Beam Interlock System</a:t>
              </a:r>
            </a:p>
          </p:txBody>
        </p:sp>
      </p:grpSp>
      <p:grpSp>
        <p:nvGrpSpPr>
          <p:cNvPr id="708638" name="Group 30"/>
          <p:cNvGrpSpPr>
            <a:grpSpLocks/>
          </p:cNvGrpSpPr>
          <p:nvPr/>
        </p:nvGrpSpPr>
        <p:grpSpPr bwMode="auto">
          <a:xfrm>
            <a:off x="1547813" y="3357563"/>
            <a:ext cx="2519362" cy="1655762"/>
            <a:chOff x="1066" y="1888"/>
            <a:chExt cx="1587" cy="1043"/>
          </a:xfrm>
        </p:grpSpPr>
        <p:grpSp>
          <p:nvGrpSpPr>
            <p:cNvPr id="708639" name="Group 31"/>
            <p:cNvGrpSpPr>
              <a:grpSpLocks/>
            </p:cNvGrpSpPr>
            <p:nvPr/>
          </p:nvGrpSpPr>
          <p:grpSpPr bwMode="auto">
            <a:xfrm>
              <a:off x="1066" y="1888"/>
              <a:ext cx="589" cy="288"/>
              <a:chOff x="975" y="572"/>
              <a:chExt cx="681" cy="288"/>
            </a:xfrm>
          </p:grpSpPr>
          <p:sp>
            <p:nvSpPr>
              <p:cNvPr id="708640" name="Rectangle 32"/>
              <p:cNvSpPr>
                <a:spLocks noChangeArrowheads="1"/>
              </p:cNvSpPr>
              <p:nvPr/>
            </p:nvSpPr>
            <p:spPr bwMode="auto">
              <a:xfrm>
                <a:off x="975" y="572"/>
                <a:ext cx="681" cy="272"/>
              </a:xfrm>
              <a:prstGeom prst="rect">
                <a:avLst/>
              </a:prstGeom>
              <a:solidFill>
                <a:srgbClr val="85A7FB"/>
              </a:solidFill>
              <a:ln w="0" cap="rnd">
                <a:prstDash val="sysDot"/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100000" prstMaterial="legacyMatte">
                <a:bevelT w="13500" h="13500" prst="angle"/>
                <a:bevelB w="13500" h="13500" prst="angle"/>
                <a:extrusionClr>
                  <a:srgbClr val="85A7FB"/>
                </a:extrusionClr>
              </a:sp3d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708641" name="Rectangle 33"/>
              <p:cNvSpPr>
                <a:spLocks noChangeArrowheads="1"/>
              </p:cNvSpPr>
              <p:nvPr/>
            </p:nvSpPr>
            <p:spPr bwMode="auto">
              <a:xfrm>
                <a:off x="1041" y="572"/>
                <a:ext cx="49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1200" b="1">
                    <a:solidFill>
                      <a:srgbClr val="000000"/>
                    </a:solidFill>
                  </a:rPr>
                  <a:t>SPS Extr.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sz="1200" b="1">
                    <a:solidFill>
                      <a:srgbClr val="000000"/>
                    </a:solidFill>
                  </a:rPr>
                  <a:t>Kicker</a:t>
                </a:r>
                <a:endParaRPr lang="en-US" sz="1200">
                  <a:latin typeface="Times" pitchFamily="18" charset="0"/>
                </a:endParaRPr>
              </a:p>
            </p:txBody>
          </p:sp>
          <p:sp>
            <p:nvSpPr>
              <p:cNvPr id="708642" name="Rectangle 34"/>
              <p:cNvSpPr>
                <a:spLocks noChangeArrowheads="1"/>
              </p:cNvSpPr>
              <p:nvPr/>
            </p:nvSpPr>
            <p:spPr bwMode="auto">
              <a:xfrm>
                <a:off x="1111" y="708"/>
                <a:ext cx="1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endParaRPr lang="en-GB" sz="1200">
                  <a:latin typeface="Times" pitchFamily="18" charset="0"/>
                </a:endParaRPr>
              </a:p>
            </p:txBody>
          </p:sp>
        </p:grpSp>
        <p:grpSp>
          <p:nvGrpSpPr>
            <p:cNvPr id="708643" name="Group 35"/>
            <p:cNvGrpSpPr>
              <a:grpSpLocks/>
            </p:cNvGrpSpPr>
            <p:nvPr/>
          </p:nvGrpSpPr>
          <p:grpSpPr bwMode="auto">
            <a:xfrm>
              <a:off x="1565" y="1979"/>
              <a:ext cx="1088" cy="952"/>
              <a:chOff x="1565" y="1979"/>
              <a:chExt cx="1160" cy="1038"/>
            </a:xfrm>
          </p:grpSpPr>
          <p:grpSp>
            <p:nvGrpSpPr>
              <p:cNvPr id="708644" name="Group 36"/>
              <p:cNvGrpSpPr>
                <a:grpSpLocks/>
              </p:cNvGrpSpPr>
              <p:nvPr/>
            </p:nvGrpSpPr>
            <p:grpSpPr bwMode="auto">
              <a:xfrm>
                <a:off x="1565" y="1979"/>
                <a:ext cx="1160" cy="1038"/>
                <a:chOff x="1610" y="1434"/>
                <a:chExt cx="1160" cy="1038"/>
              </a:xfrm>
            </p:grpSpPr>
            <p:grpSp>
              <p:nvGrpSpPr>
                <p:cNvPr id="708645" name="Group 37"/>
                <p:cNvGrpSpPr>
                  <a:grpSpLocks/>
                </p:cNvGrpSpPr>
                <p:nvPr/>
              </p:nvGrpSpPr>
              <p:grpSpPr bwMode="auto">
                <a:xfrm>
                  <a:off x="2154" y="2341"/>
                  <a:ext cx="253" cy="131"/>
                  <a:chOff x="5949" y="1796"/>
                  <a:chExt cx="253" cy="131"/>
                </a:xfrm>
              </p:grpSpPr>
              <p:sp>
                <p:nvSpPr>
                  <p:cNvPr id="708646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5986" y="1799"/>
                    <a:ext cx="176" cy="12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 eaLnBrk="1" hangingPunct="1">
                      <a:spcBef>
                        <a:spcPct val="50000"/>
                      </a:spcBef>
                    </a:pPr>
                    <a:r>
                      <a:rPr lang="en-US" sz="1200" b="1">
                        <a:solidFill>
                          <a:srgbClr val="FFFFFF"/>
                        </a:solidFill>
                      </a:rPr>
                      <a:t>BIC</a:t>
                    </a:r>
                    <a:endParaRPr lang="en-US" sz="1800">
                      <a:latin typeface="Times" pitchFamily="18" charset="0"/>
                    </a:endParaRPr>
                  </a:p>
                </p:txBody>
              </p:sp>
              <p:sp>
                <p:nvSpPr>
                  <p:cNvPr id="708647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5949" y="1796"/>
                    <a:ext cx="253" cy="131"/>
                  </a:xfrm>
                  <a:prstGeom prst="rect">
                    <a:avLst/>
                  </a:prstGeom>
                  <a:solidFill>
                    <a:srgbClr val="CC99FF"/>
                  </a:solidFill>
                  <a:ln w="0">
                    <a:miter lim="800000"/>
                    <a:headEnd/>
                    <a:tailEnd/>
                  </a:ln>
                  <a:effectLst/>
                  <a:scene3d>
                    <a:camera prst="legacyObliqueTopRight"/>
                    <a:lightRig rig="legacyFlat3" dir="b"/>
                  </a:scene3d>
                  <a:sp3d extrusionH="125400" prstMaterial="legacyMatte">
                    <a:bevelT w="13500" h="13500" prst="angle"/>
                    <a:bevelB w="13500" h="13500" prst="angle"/>
                    <a:extrusionClr>
                      <a:srgbClr val="CC99FF"/>
                    </a:extrusionClr>
                  </a:sp3d>
                </p:spPr>
                <p:txBody>
                  <a:bodyPr>
                    <a:flatTx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08648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6010" y="1797"/>
                    <a:ext cx="175" cy="12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l" eaLnBrk="1" hangingPunct="1">
                      <a:spcBef>
                        <a:spcPct val="50000"/>
                      </a:spcBef>
                    </a:pPr>
                    <a:r>
                      <a:rPr lang="en-US" sz="1200" b="1">
                        <a:solidFill>
                          <a:srgbClr val="FFFFFF"/>
                        </a:solidFill>
                      </a:rPr>
                      <a:t>BIC</a:t>
                    </a:r>
                    <a:endParaRPr lang="en-US" sz="1800">
                      <a:latin typeface="Times" pitchFamily="18" charset="0"/>
                    </a:endParaRPr>
                  </a:p>
                </p:txBody>
              </p:sp>
            </p:grpSp>
            <p:grpSp>
              <p:nvGrpSpPr>
                <p:cNvPr id="708649" name="Group 41"/>
                <p:cNvGrpSpPr>
                  <a:grpSpLocks/>
                </p:cNvGrpSpPr>
                <p:nvPr/>
              </p:nvGrpSpPr>
              <p:grpSpPr bwMode="auto">
                <a:xfrm>
                  <a:off x="1610" y="1434"/>
                  <a:ext cx="1160" cy="993"/>
                  <a:chOff x="1701" y="1752"/>
                  <a:chExt cx="1160" cy="993"/>
                </a:xfrm>
              </p:grpSpPr>
              <p:grpSp>
                <p:nvGrpSpPr>
                  <p:cNvPr id="708650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1701" y="2251"/>
                    <a:ext cx="253" cy="131"/>
                    <a:chOff x="5949" y="1796"/>
                    <a:chExt cx="253" cy="131"/>
                  </a:xfrm>
                </p:grpSpPr>
                <p:sp>
                  <p:nvSpPr>
                    <p:cNvPr id="708651" name="Rectangl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986" y="1799"/>
                      <a:ext cx="177" cy="126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</a:rPr>
                        <a:t>BIC</a:t>
                      </a:r>
                      <a:endParaRPr lang="en-US" sz="1800">
                        <a:latin typeface="Times" pitchFamily="18" charset="0"/>
                      </a:endParaRPr>
                    </a:p>
                  </p:txBody>
                </p:sp>
                <p:sp>
                  <p:nvSpPr>
                    <p:cNvPr id="708652" name="Rectangle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949" y="1796"/>
                      <a:ext cx="253" cy="131"/>
                    </a:xfrm>
                    <a:prstGeom prst="rect">
                      <a:avLst/>
                    </a:prstGeom>
                    <a:solidFill>
                      <a:srgbClr val="CC99FF"/>
                    </a:solidFill>
                    <a:ln w="0">
                      <a:miter lim="800000"/>
                      <a:headEnd/>
                      <a:tailEnd/>
                    </a:ln>
                    <a:effectLst/>
                    <a:scene3d>
                      <a:camera prst="legacyObliqueTopRight"/>
                      <a:lightRig rig="legacyFlat3" dir="b"/>
                    </a:scene3d>
                    <a:sp3d extrusionH="125400" prstMaterial="legacyMatte">
                      <a:bevelT w="13500" h="13500" prst="angle"/>
                      <a:bevelB w="13500" h="13500" prst="angle"/>
                      <a:extrusionClr>
                        <a:srgbClr val="CC99FF"/>
                      </a:extrusionClr>
                    </a:sp3d>
                  </p:spPr>
                  <p:txBody>
                    <a:bodyPr>
                      <a:flatTx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08653" name="Rectangle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010" y="1797"/>
                      <a:ext cx="176" cy="126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</a:rPr>
                        <a:t>BIC</a:t>
                      </a:r>
                      <a:endParaRPr lang="en-US" sz="1800">
                        <a:latin typeface="Times" pitchFamily="18" charset="0"/>
                      </a:endParaRPr>
                    </a:p>
                  </p:txBody>
                </p:sp>
              </p:grpSp>
              <p:grpSp>
                <p:nvGrpSpPr>
                  <p:cNvPr id="708654" name="Group 46"/>
                  <p:cNvGrpSpPr>
                    <a:grpSpLocks/>
                  </p:cNvGrpSpPr>
                  <p:nvPr/>
                </p:nvGrpSpPr>
                <p:grpSpPr bwMode="auto">
                  <a:xfrm>
                    <a:off x="1927" y="1752"/>
                    <a:ext cx="934" cy="993"/>
                    <a:chOff x="1927" y="1752"/>
                    <a:chExt cx="934" cy="993"/>
                  </a:xfrm>
                </p:grpSpPr>
                <p:grpSp>
                  <p:nvGrpSpPr>
                    <p:cNvPr id="708655" name="Group 4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54" y="2024"/>
                      <a:ext cx="253" cy="131"/>
                      <a:chOff x="5949" y="1796"/>
                      <a:chExt cx="253" cy="131"/>
                    </a:xfrm>
                  </p:grpSpPr>
                  <p:sp>
                    <p:nvSpPr>
                      <p:cNvPr id="708656" name="Rectangle 4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986" y="1799"/>
                        <a:ext cx="177" cy="126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 lIns="0" tIns="0" rIns="0" bIns="0">
                        <a:spAutoFit/>
                      </a:bodyPr>
                      <a:lstStyle/>
                      <a:p>
                        <a:pPr algn="l" eaLnBrk="1" hangingPunct="1">
                          <a:spcBef>
                            <a:spcPct val="50000"/>
                          </a:spcBef>
                        </a:pPr>
                        <a:r>
                          <a:rPr lang="en-US" sz="1200" b="1">
                            <a:solidFill>
                              <a:srgbClr val="FFFFFF"/>
                            </a:solidFill>
                          </a:rPr>
                          <a:t>BIC</a:t>
                        </a:r>
                        <a:endParaRPr lang="en-US" sz="1800">
                          <a:latin typeface="Times" pitchFamily="18" charset="0"/>
                        </a:endParaRPr>
                      </a:p>
                    </p:txBody>
                  </p:sp>
                  <p:sp>
                    <p:nvSpPr>
                      <p:cNvPr id="708657" name="Rectangle 4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949" y="1796"/>
                        <a:ext cx="253" cy="131"/>
                      </a:xfrm>
                      <a:prstGeom prst="rect">
                        <a:avLst/>
                      </a:prstGeom>
                      <a:solidFill>
                        <a:srgbClr val="CC99FF"/>
                      </a:solidFill>
                      <a:ln w="0">
                        <a:miter lim="800000"/>
                        <a:headEnd/>
                        <a:tailEnd/>
                      </a:ln>
                      <a:effectLst/>
                      <a:scene3d>
                        <a:camera prst="legacyObliqueTopRight"/>
                        <a:lightRig rig="legacyFlat3" dir="b"/>
                      </a:scene3d>
                      <a:sp3d extrusionH="125400" prstMaterial="legacyMatte">
                        <a:bevelT w="13500" h="13500" prst="angle"/>
                        <a:bevelB w="13500" h="13500" prst="angle"/>
                        <a:extrusionClr>
                          <a:srgbClr val="CC99FF"/>
                        </a:extrusionClr>
                      </a:sp3d>
                    </p:spPr>
                    <p:txBody>
                      <a:bodyPr>
                        <a:flatTx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08658" name="Rectangle 5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010" y="1797"/>
                        <a:ext cx="176" cy="126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 lIns="0" tIns="0" rIns="0" bIns="0">
                        <a:spAutoFit/>
                      </a:bodyPr>
                      <a:lstStyle/>
                      <a:p>
                        <a:pPr algn="l" eaLnBrk="1" hangingPunct="1">
                          <a:spcBef>
                            <a:spcPct val="50000"/>
                          </a:spcBef>
                        </a:pPr>
                        <a:r>
                          <a:rPr lang="en-US" sz="1200" b="1">
                            <a:solidFill>
                              <a:srgbClr val="FFFFFF"/>
                            </a:solidFill>
                          </a:rPr>
                          <a:t>BIC</a:t>
                        </a:r>
                        <a:endParaRPr lang="en-US" sz="1800">
                          <a:latin typeface="Times" pitchFamily="18" charset="0"/>
                        </a:endParaRPr>
                      </a:p>
                    </p:txBody>
                  </p:sp>
                </p:grpSp>
                <p:sp>
                  <p:nvSpPr>
                    <p:cNvPr id="708659" name="Line 5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927" y="2115"/>
                      <a:ext cx="227" cy="136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CC00FF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708660" name="Group 5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927" y="2523"/>
                      <a:ext cx="253" cy="131"/>
                      <a:chOff x="5949" y="1796"/>
                      <a:chExt cx="253" cy="131"/>
                    </a:xfrm>
                  </p:grpSpPr>
                  <p:sp>
                    <p:nvSpPr>
                      <p:cNvPr id="708661" name="Rectangle 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986" y="1799"/>
                        <a:ext cx="177" cy="1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 lIns="0" tIns="0" rIns="0" bIns="0">
                        <a:spAutoFit/>
                      </a:bodyPr>
                      <a:lstStyle/>
                      <a:p>
                        <a:pPr algn="l" eaLnBrk="1" hangingPunct="1">
                          <a:spcBef>
                            <a:spcPct val="50000"/>
                          </a:spcBef>
                        </a:pPr>
                        <a:r>
                          <a:rPr lang="en-US" sz="1200" b="1">
                            <a:solidFill>
                              <a:srgbClr val="FFFFFF"/>
                            </a:solidFill>
                          </a:rPr>
                          <a:t>BIC</a:t>
                        </a:r>
                        <a:endParaRPr lang="en-US" sz="1800">
                          <a:latin typeface="Times" pitchFamily="18" charset="0"/>
                        </a:endParaRPr>
                      </a:p>
                    </p:txBody>
                  </p:sp>
                  <p:sp>
                    <p:nvSpPr>
                      <p:cNvPr id="708662" name="Rectangle 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949" y="1796"/>
                        <a:ext cx="253" cy="131"/>
                      </a:xfrm>
                      <a:prstGeom prst="rect">
                        <a:avLst/>
                      </a:prstGeom>
                      <a:solidFill>
                        <a:srgbClr val="CC99FF"/>
                      </a:solidFill>
                      <a:ln w="0">
                        <a:miter lim="800000"/>
                        <a:headEnd/>
                        <a:tailEnd/>
                      </a:ln>
                      <a:effectLst/>
                      <a:scene3d>
                        <a:camera prst="legacyObliqueTopRight"/>
                        <a:lightRig rig="legacyFlat3" dir="b"/>
                      </a:scene3d>
                      <a:sp3d extrusionH="125400" prstMaterial="legacyMatte">
                        <a:bevelT w="13500" h="13500" prst="angle"/>
                        <a:bevelB w="13500" h="13500" prst="angle"/>
                        <a:extrusionClr>
                          <a:srgbClr val="CC99FF"/>
                        </a:extrusionClr>
                      </a:sp3d>
                    </p:spPr>
                    <p:txBody>
                      <a:bodyPr>
                        <a:flatTx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08663" name="Rectangle 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010" y="1797"/>
                        <a:ext cx="176" cy="1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 lIns="0" tIns="0" rIns="0" bIns="0">
                        <a:spAutoFit/>
                      </a:bodyPr>
                      <a:lstStyle/>
                      <a:p>
                        <a:pPr algn="l" eaLnBrk="1" hangingPunct="1">
                          <a:spcBef>
                            <a:spcPct val="50000"/>
                          </a:spcBef>
                        </a:pPr>
                        <a:r>
                          <a:rPr lang="en-US" sz="1200" b="1">
                            <a:solidFill>
                              <a:srgbClr val="FFFFFF"/>
                            </a:solidFill>
                          </a:rPr>
                          <a:t>BIC</a:t>
                        </a:r>
                        <a:endParaRPr lang="en-US" sz="1800">
                          <a:latin typeface="Times" pitchFamily="18" charset="0"/>
                        </a:endParaRPr>
                      </a:p>
                    </p:txBody>
                  </p:sp>
                </p:grpSp>
                <p:sp>
                  <p:nvSpPr>
                    <p:cNvPr id="708664" name="Line 5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109" y="2160"/>
                      <a:ext cx="136" cy="31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CC00FF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08665" name="Line 57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290" y="2160"/>
                      <a:ext cx="91" cy="499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CC00FF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08666" name="Line 58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381" y="2160"/>
                      <a:ext cx="272" cy="40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CC00FF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708667" name="Group 5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08" y="2614"/>
                      <a:ext cx="253" cy="131"/>
                      <a:chOff x="5949" y="1796"/>
                      <a:chExt cx="253" cy="131"/>
                    </a:xfrm>
                  </p:grpSpPr>
                  <p:sp>
                    <p:nvSpPr>
                      <p:cNvPr id="708668" name="Rectangle 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986" y="1799"/>
                        <a:ext cx="177" cy="126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 lIns="0" tIns="0" rIns="0" bIns="0">
                        <a:spAutoFit/>
                      </a:bodyPr>
                      <a:lstStyle/>
                      <a:p>
                        <a:pPr algn="l" eaLnBrk="1" hangingPunct="1">
                          <a:spcBef>
                            <a:spcPct val="50000"/>
                          </a:spcBef>
                        </a:pPr>
                        <a:r>
                          <a:rPr lang="en-US" sz="1200" b="1">
                            <a:solidFill>
                              <a:srgbClr val="FFFFFF"/>
                            </a:solidFill>
                          </a:rPr>
                          <a:t>BIC</a:t>
                        </a:r>
                        <a:endParaRPr lang="en-US" sz="1800">
                          <a:latin typeface="Times" pitchFamily="18" charset="0"/>
                        </a:endParaRPr>
                      </a:p>
                    </p:txBody>
                  </p:sp>
                  <p:sp>
                    <p:nvSpPr>
                      <p:cNvPr id="708669" name="Rectangle 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949" y="1796"/>
                        <a:ext cx="253" cy="131"/>
                      </a:xfrm>
                      <a:prstGeom prst="rect">
                        <a:avLst/>
                      </a:prstGeom>
                      <a:solidFill>
                        <a:srgbClr val="CC99FF"/>
                      </a:solidFill>
                      <a:ln w="0">
                        <a:miter lim="800000"/>
                        <a:headEnd/>
                        <a:tailEnd/>
                      </a:ln>
                      <a:effectLst/>
                      <a:scene3d>
                        <a:camera prst="legacyObliqueTopRight"/>
                        <a:lightRig rig="legacyFlat3" dir="b"/>
                      </a:scene3d>
                      <a:sp3d extrusionH="125400" prstMaterial="legacyMatte">
                        <a:bevelT w="13500" h="13500" prst="angle"/>
                        <a:bevelB w="13500" h="13500" prst="angle"/>
                        <a:extrusionClr>
                          <a:srgbClr val="CC99FF"/>
                        </a:extrusionClr>
                      </a:sp3d>
                    </p:spPr>
                    <p:txBody>
                      <a:bodyPr>
                        <a:flatTx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08670" name="Rectangle 6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010" y="1797"/>
                        <a:ext cx="176" cy="126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 lIns="0" tIns="0" rIns="0" bIns="0">
                        <a:spAutoFit/>
                      </a:bodyPr>
                      <a:lstStyle/>
                      <a:p>
                        <a:pPr algn="l" eaLnBrk="1" hangingPunct="1">
                          <a:spcBef>
                            <a:spcPct val="50000"/>
                          </a:spcBef>
                        </a:pPr>
                        <a:r>
                          <a:rPr lang="en-US" sz="1200" b="1">
                            <a:solidFill>
                              <a:srgbClr val="FFFFFF"/>
                            </a:solidFill>
                          </a:rPr>
                          <a:t>BIC</a:t>
                        </a:r>
                        <a:endParaRPr lang="en-US" sz="1800">
                          <a:latin typeface="Times" pitchFamily="18" charset="0"/>
                        </a:endParaRPr>
                      </a:p>
                    </p:txBody>
                  </p:sp>
                </p:grpSp>
                <p:sp>
                  <p:nvSpPr>
                    <p:cNvPr id="708671" name="Line 63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290" y="1752"/>
                      <a:ext cx="1" cy="227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CC00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708672" name="Line 64"/>
              <p:cNvSpPr>
                <a:spLocks noChangeShapeType="1"/>
              </p:cNvSpPr>
              <p:nvPr/>
            </p:nvSpPr>
            <p:spPr bwMode="auto">
              <a:xfrm flipH="1">
                <a:off x="1701" y="1979"/>
                <a:ext cx="453" cy="0"/>
              </a:xfrm>
              <a:prstGeom prst="line">
                <a:avLst/>
              </a:prstGeom>
              <a:noFill/>
              <a:ln w="9525">
                <a:solidFill>
                  <a:srgbClr val="CC00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08673" name="Text Box 6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275013" y="3284538"/>
            <a:ext cx="1574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200" b="1">
                <a:solidFill>
                  <a:srgbClr val="CC00FF"/>
                </a:solidFill>
                <a:latin typeface="Times" pitchFamily="18" charset="0"/>
              </a:rPr>
              <a:t>SPS Extraction Lines</a:t>
            </a:r>
          </a:p>
          <a:p>
            <a:pPr eaLnBrk="1" hangingPunct="1">
              <a:spcBef>
                <a:spcPct val="50000"/>
              </a:spcBef>
            </a:pPr>
            <a:r>
              <a:rPr lang="en-US" sz="1200" b="1">
                <a:solidFill>
                  <a:srgbClr val="CC00FF"/>
                </a:solidFill>
                <a:latin typeface="Times" pitchFamily="18" charset="0"/>
              </a:rPr>
              <a:t>Interlock System</a:t>
            </a:r>
          </a:p>
        </p:txBody>
      </p:sp>
      <p:sp>
        <p:nvSpPr>
          <p:cNvPr id="708674" name="Text Box 66"/>
          <p:cNvSpPr txBox="1">
            <a:spLocks noChangeArrowheads="1"/>
          </p:cNvSpPr>
          <p:nvPr/>
        </p:nvSpPr>
        <p:spPr bwMode="auto">
          <a:xfrm>
            <a:off x="0" y="836613"/>
            <a:ext cx="3810000" cy="232092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</a:pPr>
            <a:endParaRPr lang="en-GB" sz="1800" b="1">
              <a:solidFill>
                <a:srgbClr val="FFCC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algn="l">
              <a:lnSpc>
                <a:spcPct val="90000"/>
              </a:lnSpc>
              <a:spcBef>
                <a:spcPct val="3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GB" sz="1800" b="1"/>
              <a:t> Radiation levels</a:t>
            </a:r>
          </a:p>
          <a:p>
            <a:pPr lvl="1" algn="l">
              <a:lnSpc>
                <a:spcPct val="90000"/>
              </a:lnSpc>
              <a:spcBef>
                <a:spcPct val="3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GB" sz="1800" b="1"/>
              <a:t> BLM</a:t>
            </a:r>
          </a:p>
          <a:p>
            <a:pPr lvl="1" algn="l">
              <a:lnSpc>
                <a:spcPct val="90000"/>
              </a:lnSpc>
              <a:spcBef>
                <a:spcPct val="3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GB" sz="1800" b="1"/>
              <a:t> Powering Interlock</a:t>
            </a:r>
          </a:p>
          <a:p>
            <a:pPr lvl="1" algn="l">
              <a:lnSpc>
                <a:spcPct val="90000"/>
              </a:lnSpc>
              <a:spcBef>
                <a:spcPct val="3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GB" sz="1800" b="1"/>
              <a:t> Warm Magnet Interlock</a:t>
            </a:r>
          </a:p>
          <a:p>
            <a:pPr lvl="1" algn="l">
              <a:lnSpc>
                <a:spcPct val="90000"/>
              </a:lnSpc>
              <a:spcBef>
                <a:spcPct val="3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GB" sz="1800" b="1"/>
              <a:t> Vacuum</a:t>
            </a:r>
          </a:p>
          <a:p>
            <a:pPr lvl="1" algn="l">
              <a:lnSpc>
                <a:spcPct val="90000"/>
              </a:lnSpc>
              <a:spcBef>
                <a:spcPct val="3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GB" sz="1800" b="1"/>
              <a:t> LHCb</a:t>
            </a:r>
          </a:p>
        </p:txBody>
      </p:sp>
      <p:sp>
        <p:nvSpPr>
          <p:cNvPr id="708675" name="Text Box 67"/>
          <p:cNvSpPr txBox="1">
            <a:spLocks noChangeArrowheads="1"/>
          </p:cNvSpPr>
          <p:nvPr/>
        </p:nvSpPr>
        <p:spPr bwMode="auto">
          <a:xfrm>
            <a:off x="3635375" y="1484313"/>
            <a:ext cx="5357813" cy="668337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rgbClr val="FFFF00"/>
              </a:buClr>
            </a:pPr>
            <a:r>
              <a:rPr lang="en-GB" sz="1400" b="1" dirty="0">
                <a:solidFill>
                  <a:schemeClr val="bg2"/>
                </a:solidFill>
              </a:rPr>
              <a:t>Access system will provide input to BIS which will inhibit SPS extraction. Configurable if the case of extraction required &amp; LHC not ready (e.g. extraction tests)</a:t>
            </a:r>
          </a:p>
        </p:txBody>
      </p:sp>
      <p:sp>
        <p:nvSpPr>
          <p:cNvPr id="708676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BIS</a:t>
            </a:r>
          </a:p>
        </p:txBody>
      </p:sp>
      <p:sp>
        <p:nvSpPr>
          <p:cNvPr id="708677" name="Line 69"/>
          <p:cNvSpPr>
            <a:spLocks noChangeShapeType="1"/>
          </p:cNvSpPr>
          <p:nvPr/>
        </p:nvSpPr>
        <p:spPr bwMode="auto">
          <a:xfrm flipH="1">
            <a:off x="3635375" y="5805488"/>
            <a:ext cx="1368425" cy="287337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/>
            <a:tailEnd type="stealth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8678" name="Line 70"/>
          <p:cNvSpPr>
            <a:spLocks noChangeShapeType="1"/>
          </p:cNvSpPr>
          <p:nvPr/>
        </p:nvSpPr>
        <p:spPr bwMode="auto">
          <a:xfrm flipV="1">
            <a:off x="8388350" y="2997200"/>
            <a:ext cx="504825" cy="107950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/>
            <a:tailEnd type="stealth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4714876" y="6072206"/>
            <a:ext cx="4143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Old Slide!!! – see Bruno for update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08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0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8621" grpId="0" animBg="1"/>
      <p:bldP spid="70867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injection test?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0D9270-EAEE-4286-A56D-16A0B37975A0}" type="slidenum">
              <a:rPr lang="en-US"/>
              <a:pPr/>
              <a:t>16</a:t>
            </a:fld>
            <a:endParaRPr lang="en-US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24-06-2008</a:t>
            </a:r>
            <a:endParaRPr lang="en-US"/>
          </a:p>
        </p:txBody>
      </p:sp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systems</a:t>
            </a:r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Injection elements: septa, kickers</a:t>
            </a:r>
          </a:p>
          <a:p>
            <a:pPr>
              <a:lnSpc>
                <a:spcPct val="90000"/>
              </a:lnSpc>
            </a:pPr>
            <a:r>
              <a:rPr lang="en-US" dirty="0"/>
              <a:t>Collimators</a:t>
            </a:r>
          </a:p>
          <a:p>
            <a:pPr>
              <a:lnSpc>
                <a:spcPct val="90000"/>
              </a:lnSpc>
            </a:pPr>
            <a:r>
              <a:rPr lang="en-US" dirty="0"/>
              <a:t>Machine Protection</a:t>
            </a:r>
          </a:p>
          <a:p>
            <a:pPr>
              <a:lnSpc>
                <a:spcPct val="90000"/>
              </a:lnSpc>
            </a:pPr>
            <a:r>
              <a:rPr lang="en-US" dirty="0"/>
              <a:t>Beam Instrumentation: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BPMs, BLMs, BTV, BCT, BST</a:t>
            </a:r>
          </a:p>
          <a:p>
            <a:pPr>
              <a:lnSpc>
                <a:spcPct val="90000"/>
              </a:lnSpc>
            </a:pPr>
            <a:r>
              <a:rPr lang="en-US" dirty="0"/>
              <a:t>Magnet Model</a:t>
            </a:r>
          </a:p>
          <a:p>
            <a:pPr>
              <a:lnSpc>
                <a:spcPct val="90000"/>
              </a:lnSpc>
            </a:pPr>
            <a:r>
              <a:rPr lang="en-US" dirty="0"/>
              <a:t>Controls</a:t>
            </a:r>
          </a:p>
          <a:p>
            <a:pPr>
              <a:lnSpc>
                <a:spcPct val="90000"/>
              </a:lnSpc>
            </a:pPr>
            <a:r>
              <a:rPr lang="en-US" dirty="0"/>
              <a:t>Software/tools</a:t>
            </a:r>
          </a:p>
          <a:p>
            <a:pPr>
              <a:lnSpc>
                <a:spcPct val="90000"/>
              </a:lnSpc>
            </a:pPr>
            <a:r>
              <a:rPr lang="en-US" dirty="0"/>
              <a:t>Access system</a:t>
            </a:r>
          </a:p>
          <a:p>
            <a:pPr>
              <a:lnSpc>
                <a:spcPct val="90000"/>
              </a:lnSpc>
            </a:pPr>
            <a:r>
              <a:rPr lang="en-US" dirty="0"/>
              <a:t>Radiation Protection</a:t>
            </a:r>
          </a:p>
          <a:p>
            <a:pPr>
              <a:lnSpc>
                <a:spcPct val="90000"/>
              </a:lnSpc>
            </a:pPr>
            <a:r>
              <a:rPr lang="en-US" dirty="0"/>
              <a:t>Radiation Monitoring</a:t>
            </a:r>
          </a:p>
          <a:p>
            <a:pPr>
              <a:lnSpc>
                <a:spcPct val="90000"/>
              </a:lnSpc>
            </a:pPr>
            <a:r>
              <a:rPr lang="en-US" dirty="0"/>
              <a:t>Optics, aperture model</a:t>
            </a:r>
          </a:p>
        </p:txBody>
      </p:sp>
      <p:sp>
        <p:nvSpPr>
          <p:cNvPr id="532487" name="Text Box 7"/>
          <p:cNvSpPr txBox="1">
            <a:spLocks noChangeArrowheads="1"/>
          </p:cNvSpPr>
          <p:nvPr/>
        </p:nvSpPr>
        <p:spPr bwMode="auto">
          <a:xfrm>
            <a:off x="5429256" y="4000504"/>
            <a:ext cx="2928958" cy="1015663"/>
          </a:xfrm>
          <a:prstGeom prst="rect">
            <a:avLst/>
          </a:prstGeom>
          <a:noFill/>
          <a:ln w="12700" cap="sq" algn="ctr">
            <a:solidFill>
              <a:schemeClr val="bg2"/>
            </a:solidFill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2"/>
                </a:solidFill>
              </a:rPr>
              <a:t>Test preparation </a:t>
            </a:r>
            <a:r>
              <a:rPr lang="en-US" dirty="0" smtClean="0">
                <a:solidFill>
                  <a:schemeClr val="hlink"/>
                </a:solidFill>
              </a:rPr>
              <a:t>orthogonal </a:t>
            </a:r>
            <a:r>
              <a:rPr lang="en-US" dirty="0">
                <a:solidFill>
                  <a:schemeClr val="hlink"/>
                </a:solidFill>
              </a:rPr>
              <a:t>to </a:t>
            </a:r>
            <a:r>
              <a:rPr lang="en-US" dirty="0" smtClean="0">
                <a:solidFill>
                  <a:schemeClr val="hlink"/>
                </a:solidFill>
              </a:rPr>
              <a:t>HWC</a:t>
            </a:r>
            <a:r>
              <a:rPr lang="en-US" dirty="0">
                <a:solidFill>
                  <a:schemeClr val="hlink"/>
                </a:solidFill>
              </a:rPr>
              <a:t/>
            </a:r>
            <a:br>
              <a:rPr lang="en-US" dirty="0">
                <a:solidFill>
                  <a:schemeClr val="hlink"/>
                </a:solidFill>
              </a:rPr>
            </a:br>
            <a:r>
              <a:rPr lang="en-US" dirty="0" smtClean="0">
                <a:solidFill>
                  <a:schemeClr val="hlink"/>
                </a:solidFill>
              </a:rPr>
              <a:t>and already ongoing.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injection test?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77BB03-520C-439C-B696-044B27DA80AB}" type="slidenum">
              <a:rPr lang="en-US"/>
              <a:pPr/>
              <a:t>17</a:t>
            </a:fld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24-06-2008</a:t>
            </a:r>
            <a:endParaRPr lang="en-US"/>
          </a:p>
        </p:txBody>
      </p:sp>
      <p:sp>
        <p:nvSpPr>
          <p:cNvPr id="7116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Injectors</a:t>
            </a:r>
          </a:p>
        </p:txBody>
      </p:sp>
      <p:pic>
        <p:nvPicPr>
          <p:cNvPr id="71782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00240"/>
            <a:ext cx="86106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Down Arrow 7"/>
          <p:cNvSpPr/>
          <p:nvPr/>
        </p:nvSpPr>
        <p:spPr bwMode="auto">
          <a:xfrm rot="10800000">
            <a:off x="3571868" y="4643446"/>
            <a:ext cx="484632" cy="978408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injection test?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44C722-B6AD-4D55-AD79-FE9E1DE9DA3D}" type="slidenum">
              <a:rPr lang="en-US"/>
              <a:pPr/>
              <a:t>18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24-06-2008</a:t>
            </a:r>
            <a:endParaRPr lang="en-US"/>
          </a:p>
        </p:txBody>
      </p:sp>
      <p:sp>
        <p:nvSpPr>
          <p:cNvPr id="71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Impact</a:t>
            </a:r>
          </a:p>
        </p:txBody>
      </p:sp>
      <p:sp>
        <p:nvSpPr>
          <p:cNvPr id="71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Fairly limited demands on cold circuits</a:t>
            </a:r>
          </a:p>
          <a:p>
            <a:pPr lvl="1"/>
            <a:r>
              <a:rPr lang="en-US" dirty="0" smtClean="0"/>
              <a:t>Beam </a:t>
            </a:r>
            <a:r>
              <a:rPr lang="en-US" dirty="0"/>
              <a:t>2 </a:t>
            </a:r>
            <a:r>
              <a:rPr lang="en-US" dirty="0" smtClean="0"/>
              <a:t>&amp; </a:t>
            </a:r>
            <a:r>
              <a:rPr lang="en-US" dirty="0"/>
              <a:t>limited </a:t>
            </a:r>
            <a:r>
              <a:rPr lang="en-US" dirty="0" smtClean="0"/>
              <a:t>recycling</a:t>
            </a:r>
          </a:p>
          <a:p>
            <a:pPr lvl="1"/>
            <a:r>
              <a:rPr lang="en-US" dirty="0" smtClean="0"/>
              <a:t>8-1 and 7-8 already complete, 6-7 starting soon</a:t>
            </a:r>
          </a:p>
          <a:p>
            <a:pPr lvl="1"/>
            <a:r>
              <a:rPr lang="en-US" dirty="0" smtClean="0"/>
              <a:t>R</a:t>
            </a:r>
            <a:r>
              <a:rPr lang="en-US" dirty="0" smtClean="0"/>
              <a:t>e-cool-down </a:t>
            </a:r>
            <a:r>
              <a:rPr lang="en-US" dirty="0" smtClean="0"/>
              <a:t>following UX85 intervention required</a:t>
            </a:r>
            <a:endParaRPr lang="en-US" dirty="0"/>
          </a:p>
          <a:p>
            <a:r>
              <a:rPr lang="en-US" b="1" dirty="0">
                <a:solidFill>
                  <a:schemeClr val="bg2"/>
                </a:solidFill>
              </a:rPr>
              <a:t>Cryogenics, QPS, HWC support</a:t>
            </a:r>
            <a:r>
              <a:rPr lang="en-US" dirty="0"/>
              <a:t> </a:t>
            </a:r>
            <a:r>
              <a:rPr lang="en-US" dirty="0">
                <a:solidFill>
                  <a:schemeClr val="bg2"/>
                </a:solidFill>
              </a:rPr>
              <a:t>required during test</a:t>
            </a:r>
          </a:p>
          <a:p>
            <a:pPr lvl="1"/>
            <a:r>
              <a:rPr lang="en-US" dirty="0"/>
              <a:t>In general, low current levels with occasional </a:t>
            </a:r>
            <a:r>
              <a:rPr lang="en-US" dirty="0" smtClean="0"/>
              <a:t>cycles</a:t>
            </a:r>
          </a:p>
          <a:p>
            <a:pPr lvl="1"/>
            <a:r>
              <a:rPr lang="en-US" dirty="0" smtClean="0"/>
              <a:t>Sectors concerned would hopefully be operational by </a:t>
            </a:r>
            <a:r>
              <a:rPr lang="en-US" dirty="0" smtClean="0"/>
              <a:t>then</a:t>
            </a:r>
          </a:p>
          <a:p>
            <a:pPr lvl="1"/>
            <a:r>
              <a:rPr lang="en-US" dirty="0" smtClean="0"/>
              <a:t>Experience from 56 </a:t>
            </a:r>
            <a:endParaRPr lang="en-US" dirty="0"/>
          </a:p>
          <a:p>
            <a:r>
              <a:rPr lang="en-US" b="1" dirty="0" smtClean="0">
                <a:solidFill>
                  <a:schemeClr val="bg2"/>
                </a:solidFill>
              </a:rPr>
              <a:t>Access</a:t>
            </a:r>
            <a:endParaRPr lang="en-US" b="1" dirty="0">
              <a:solidFill>
                <a:schemeClr val="bg2"/>
              </a:solidFill>
            </a:endParaRPr>
          </a:p>
          <a:p>
            <a:pPr lvl="1"/>
            <a:r>
              <a:rPr lang="en-US" dirty="0"/>
              <a:t>Experiments </a:t>
            </a:r>
            <a:r>
              <a:rPr lang="en-US" dirty="0" smtClean="0"/>
              <a:t>– key, would have to sacrifice a few days access</a:t>
            </a:r>
            <a:endParaRPr lang="en-US" dirty="0"/>
          </a:p>
          <a:p>
            <a:pPr lvl="1"/>
            <a:r>
              <a:rPr lang="en-US" dirty="0"/>
              <a:t>HWC </a:t>
            </a:r>
            <a:r>
              <a:rPr lang="en-US" dirty="0" smtClean="0"/>
              <a:t>– commissioning </a:t>
            </a:r>
            <a:r>
              <a:rPr lang="en-US" dirty="0"/>
              <a:t>in other sectors can </a:t>
            </a:r>
            <a:r>
              <a:rPr lang="en-US" dirty="0" smtClean="0"/>
              <a:t>continue (if we’re working weekends) – not an issue for sectors concerned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injection test?</a:t>
            </a:r>
            <a:endParaRPr lang="en-US"/>
          </a:p>
        </p:txBody>
      </p:sp>
      <p:sp>
        <p:nvSpPr>
          <p:cNvPr id="3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BD752D-6A4A-43A2-A6B8-2B744BA58CF8}" type="slidenum">
              <a:rPr lang="en-US"/>
              <a:pPr/>
              <a:t>2</a:t>
            </a:fld>
            <a:endParaRPr lang="en-US"/>
          </a:p>
        </p:txBody>
      </p:sp>
      <p:sp>
        <p:nvSpPr>
          <p:cNvPr id="34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24-06-2008</a:t>
            </a:r>
            <a:endParaRPr lang="en-US"/>
          </a:p>
        </p:txBody>
      </p:sp>
      <p:sp>
        <p:nvSpPr>
          <p:cNvPr id="69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Possible scenario</a:t>
            </a:r>
            <a:endParaRPr lang="en-US" sz="3200" dirty="0"/>
          </a:p>
        </p:txBody>
      </p:sp>
      <p:graphicFrame>
        <p:nvGraphicFramePr>
          <p:cNvPr id="696323" name="Group 3"/>
          <p:cNvGraphicFramePr>
            <a:graphicFrameLocks noGrp="1"/>
          </p:cNvGraphicFramePr>
          <p:nvPr>
            <p:ph idx="1"/>
          </p:nvPr>
        </p:nvGraphicFramePr>
        <p:xfrm>
          <a:off x="357158" y="1857364"/>
          <a:ext cx="8143931" cy="4485965"/>
        </p:xfrm>
        <a:graphic>
          <a:graphicData uri="http://schemas.openxmlformats.org/drawingml/2006/table">
            <a:tbl>
              <a:tblPr/>
              <a:tblGrid>
                <a:gridCol w="1620560"/>
                <a:gridCol w="4808860"/>
                <a:gridCol w="1714511"/>
              </a:tblGrid>
              <a:tr h="357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Phase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33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Mid July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All sector colds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Couple of weeks for cryo stabilization etc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Recovery from UX85 intervention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End July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DSO tests, close 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days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Early August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Injection test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days - weekend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Day after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Radiation survey, establish supervised areas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 day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Hardware commissioning of last sectors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weeks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Machine checkout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weeks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14414" y="1000108"/>
            <a:ext cx="6215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Weekend (Friday evening to Monday morning)</a:t>
            </a:r>
          </a:p>
          <a:p>
            <a:r>
              <a:rPr lang="en-US" dirty="0" smtClean="0"/>
              <a:t>~ 4 weeks before full commissioning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Ring fully closed</a:t>
            </a:r>
          </a:p>
          <a:p>
            <a:r>
              <a:rPr lang="en-US" dirty="0" smtClean="0"/>
              <a:t>DSO tests appropriate to injection test scenario</a:t>
            </a:r>
          </a:p>
          <a:p>
            <a:r>
              <a:rPr lang="en-US" dirty="0" smtClean="0"/>
              <a:t>Experiments out for a week-end</a:t>
            </a:r>
          </a:p>
          <a:p>
            <a:pPr lvl="1"/>
            <a:r>
              <a:rPr lang="en-US" dirty="0" smtClean="0"/>
              <a:t>“a disturbance but acceptable” – clearly to be confirmed</a:t>
            </a:r>
          </a:p>
          <a:p>
            <a:r>
              <a:rPr lang="en-US" dirty="0" smtClean="0"/>
              <a:t>Access during test possible</a:t>
            </a:r>
          </a:p>
          <a:p>
            <a:pPr lvl="1"/>
            <a:r>
              <a:rPr lang="en-US" dirty="0" smtClean="0"/>
              <a:t>to areas that don’t see beam</a:t>
            </a:r>
          </a:p>
          <a:p>
            <a:r>
              <a:rPr lang="en-US" dirty="0" smtClean="0"/>
              <a:t>General access mode following test</a:t>
            </a:r>
          </a:p>
          <a:p>
            <a:pPr lvl="1"/>
            <a:r>
              <a:rPr lang="en-US" dirty="0" smtClean="0"/>
              <a:t> where appropriate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injection test?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58802-16F1-4373-AC0D-922E57F76C5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24-06-2008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– DSO tests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</a:t>
            </a:r>
          </a:p>
          <a:p>
            <a:pPr lvl="1"/>
            <a:r>
              <a:rPr lang="en-US" dirty="0" smtClean="0"/>
              <a:t>Nominal system deployed and tested before end July</a:t>
            </a:r>
          </a:p>
          <a:p>
            <a:r>
              <a:rPr lang="en-US" dirty="0" smtClean="0"/>
              <a:t>Plan evening shifts for one week in July</a:t>
            </a:r>
          </a:p>
          <a:p>
            <a:pPr lvl="1"/>
            <a:r>
              <a:rPr lang="en-US" dirty="0" smtClean="0"/>
              <a:t>2 points an evening</a:t>
            </a:r>
          </a:p>
          <a:p>
            <a:pPr lvl="1"/>
            <a:r>
              <a:rPr lang="en-US" dirty="0" smtClean="0"/>
              <a:t>test doors [350] – sample or all</a:t>
            </a:r>
          </a:p>
          <a:p>
            <a:pPr lvl="1"/>
            <a:r>
              <a:rPr lang="en-US" dirty="0" smtClean="0"/>
              <a:t>by-pass safety elements to avoid hitting them too often, check receipt of signals etc.</a:t>
            </a:r>
          </a:p>
          <a:p>
            <a:pPr lvl="1"/>
            <a:r>
              <a:rPr lang="en-US" dirty="0" smtClean="0"/>
              <a:t>by-pass BIW</a:t>
            </a:r>
          </a:p>
          <a:p>
            <a:r>
              <a:rPr lang="en-US" dirty="0" smtClean="0"/>
              <a:t>Plus one weekend of test</a:t>
            </a:r>
          </a:p>
          <a:p>
            <a:r>
              <a:rPr lang="en-US" dirty="0" smtClean="0"/>
              <a:t>Resources required</a:t>
            </a:r>
          </a:p>
          <a:p>
            <a:pPr lvl="1"/>
            <a:r>
              <a:rPr lang="en-US" dirty="0" smtClean="0"/>
              <a:t>Personnel for test, documentation etc.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injection test?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0BB3CC-F4BD-4740-8AE8-B99B2E23B82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24-06-2008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286512" y="6000768"/>
            <a:ext cx="2214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Ghislain Roy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DSO – Injection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 whole ring</a:t>
            </a:r>
          </a:p>
          <a:p>
            <a:r>
              <a:rPr lang="en-US" dirty="0" smtClean="0"/>
              <a:t>Test all doors in 7 &amp; 8 against injection chain</a:t>
            </a:r>
          </a:p>
          <a:p>
            <a:r>
              <a:rPr lang="en-US" dirty="0" smtClean="0"/>
              <a:t>Qualify rest of ring against injection chain</a:t>
            </a:r>
          </a:p>
          <a:p>
            <a:r>
              <a:rPr lang="en-US" dirty="0" smtClean="0"/>
              <a:t>Condem</a:t>
            </a:r>
            <a:r>
              <a:rPr lang="en-US" dirty="0" smtClean="0"/>
              <a:t> </a:t>
            </a:r>
            <a:r>
              <a:rPr lang="en-US" dirty="0" smtClean="0"/>
              <a:t>main power supplies down-stream (block beam)</a:t>
            </a:r>
          </a:p>
          <a:p>
            <a:r>
              <a:rPr lang="en-US" dirty="0" smtClean="0"/>
              <a:t>Potentially interesting option acting as useful milestone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injection test?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58802-16F1-4373-AC0D-922E57F76C5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24-06-2008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Supervised areas after test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Given analysis, and measurements during and after the test, it is envisaged that: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Certain areas might be declared </a:t>
            </a:r>
            <a:r>
              <a:rPr lang="en-US" b="1" dirty="0" smtClean="0">
                <a:solidFill>
                  <a:srgbClr val="FF0000"/>
                </a:solidFill>
              </a:rPr>
              <a:t>controlled areas</a:t>
            </a:r>
            <a:r>
              <a:rPr lang="en-US" dirty="0" smtClean="0"/>
              <a:t> for the first few days after the test;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Thereafter these areas would join the rest of the sectors involved as </a:t>
            </a:r>
            <a:r>
              <a:rPr lang="en-US" b="1" dirty="0" smtClean="0">
                <a:solidFill>
                  <a:srgbClr val="FF0000"/>
                </a:solidFill>
              </a:rPr>
              <a:t>supervised areas</a:t>
            </a:r>
          </a:p>
          <a:p>
            <a:pPr lvl="2">
              <a:lnSpc>
                <a:spcPct val="90000"/>
              </a:lnSpc>
            </a:pPr>
            <a:endParaRPr lang="en-US" b="1" dirty="0" smtClean="0"/>
          </a:p>
          <a:p>
            <a:r>
              <a:rPr lang="en-US" dirty="0" smtClean="0"/>
              <a:t>Not really an issue at this stage.</a:t>
            </a:r>
          </a:p>
          <a:p>
            <a:endParaRPr lang="en-US" dirty="0" smtClean="0"/>
          </a:p>
          <a:p>
            <a:r>
              <a:rPr lang="en-US" dirty="0" smtClean="0"/>
              <a:t>LHCb – presumably ready to accept beam by this stage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injection test?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58802-16F1-4373-AC0D-922E57F76C5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24-06-2008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injection test?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977630-AA74-46EE-A6EF-16AB68741530}" type="slidenum">
              <a:rPr lang="en-US"/>
              <a:pPr/>
              <a:t>7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24-06-2008</a:t>
            </a:r>
            <a:endParaRPr lang="en-US"/>
          </a:p>
        </p:txBody>
      </p:sp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chemeClr val="hlink"/>
                </a:solidFill>
              </a:rPr>
              <a:t>Option 1: Injection R8 – A78 – R7</a:t>
            </a:r>
            <a:r>
              <a:rPr lang="en-US" sz="3200"/>
              <a:t> </a:t>
            </a:r>
          </a:p>
        </p:txBody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3816350"/>
          </a:xfrm>
        </p:spPr>
        <p:txBody>
          <a:bodyPr/>
          <a:lstStyle/>
          <a:p>
            <a:pPr marL="457200" indent="-457200"/>
            <a:r>
              <a:rPr lang="en-US" dirty="0"/>
              <a:t>No temporary dump to be installed at IR7 - use collimators instead (3 primaries, 5 secondaries for the single beam</a:t>
            </a:r>
            <a:r>
              <a:rPr lang="en-US" dirty="0" smtClean="0"/>
              <a:t>)</a:t>
            </a:r>
          </a:p>
          <a:p>
            <a:pPr marL="857250" lvl="1" indent="-457200"/>
            <a:r>
              <a:rPr lang="en-US" dirty="0" smtClean="0"/>
              <a:t>detailed proposal in place (Stefano)</a:t>
            </a:r>
            <a:endParaRPr lang="en-US" dirty="0"/>
          </a:p>
          <a:p>
            <a:pPr marL="857250" lvl="1" indent="-457200"/>
            <a:endParaRPr lang="en-US" dirty="0"/>
          </a:p>
          <a:p>
            <a:pPr marL="457200" indent="-457200"/>
            <a:r>
              <a:rPr lang="en-US" dirty="0"/>
              <a:t>No temporary installation of beam instrumentation at IR7. </a:t>
            </a:r>
          </a:p>
          <a:p>
            <a:pPr marL="838200" lvl="1" indent="-381000"/>
            <a:endParaRPr lang="en-US" dirty="0"/>
          </a:p>
          <a:p>
            <a:pPr marL="457200" indent="-457200"/>
            <a:r>
              <a:rPr lang="en-US" dirty="0"/>
              <a:t>Need small part of 8-1, all 7-8 hardware commissioned to 450 GeV+. </a:t>
            </a:r>
          </a:p>
          <a:p>
            <a:pPr marL="457200" indent="-457200"/>
            <a:endParaRPr lang="en-US" dirty="0"/>
          </a:p>
          <a:p>
            <a:pPr marL="457200" indent="-457200"/>
            <a:endParaRPr lang="en-US" dirty="0"/>
          </a:p>
        </p:txBody>
      </p:sp>
      <p:sp>
        <p:nvSpPr>
          <p:cNvPr id="666628" name="Text Box 4"/>
          <p:cNvSpPr txBox="1">
            <a:spLocks noChangeArrowheads="1"/>
          </p:cNvSpPr>
          <p:nvPr/>
        </p:nvSpPr>
        <p:spPr bwMode="auto">
          <a:xfrm>
            <a:off x="1547813" y="5589588"/>
            <a:ext cx="5473700" cy="579437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2"/>
                </a:solidFill>
              </a:rPr>
              <a:t>Minimal Impact Solution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injection test?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464C6B-AD96-451A-850A-24B15B4933A6}" type="slidenum">
              <a:rPr lang="en-US"/>
              <a:pPr/>
              <a:t>8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24-06-2008</a:t>
            </a:r>
            <a:endParaRPr lang="en-US"/>
          </a:p>
        </p:txBody>
      </p:sp>
      <p:sp>
        <p:nvSpPr>
          <p:cNvPr id="70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chemeClr val="hlink"/>
                </a:solidFill>
              </a:rPr>
              <a:t>Option 1: Pros and Cons</a:t>
            </a:r>
          </a:p>
        </p:txBody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229600" cy="2303462"/>
          </a:xfrm>
        </p:spPr>
        <p:txBody>
          <a:bodyPr/>
          <a:lstStyle/>
          <a:p>
            <a:r>
              <a:rPr lang="en-US" dirty="0">
                <a:solidFill>
                  <a:srgbClr val="006600"/>
                </a:solidFill>
              </a:rPr>
              <a:t>Minimal requirements on Cryogenics &amp; HWC</a:t>
            </a:r>
          </a:p>
          <a:p>
            <a:r>
              <a:rPr lang="en-US" dirty="0" smtClean="0">
                <a:solidFill>
                  <a:srgbClr val="006600"/>
                </a:solidFill>
              </a:rPr>
              <a:t>Less </a:t>
            </a:r>
            <a:r>
              <a:rPr lang="en-US" dirty="0">
                <a:solidFill>
                  <a:srgbClr val="006600"/>
                </a:solidFill>
              </a:rPr>
              <a:t>area classified by RP</a:t>
            </a:r>
          </a:p>
          <a:p>
            <a:r>
              <a:rPr lang="en-US" dirty="0">
                <a:solidFill>
                  <a:srgbClr val="006600"/>
                </a:solidFill>
              </a:rPr>
              <a:t>Less impact on other systems</a:t>
            </a:r>
          </a:p>
          <a:p>
            <a:pPr lvl="1"/>
            <a:r>
              <a:rPr lang="en-US" dirty="0">
                <a:solidFill>
                  <a:srgbClr val="006600"/>
                </a:solidFill>
              </a:rPr>
              <a:t>BI, LBDS</a:t>
            </a:r>
          </a:p>
        </p:txBody>
      </p:sp>
      <p:sp>
        <p:nvSpPr>
          <p:cNvPr id="709637" name="Rectangle 5"/>
          <p:cNvSpPr>
            <a:spLocks noChangeArrowheads="1"/>
          </p:cNvSpPr>
          <p:nvPr/>
        </p:nvSpPr>
        <p:spPr bwMode="auto">
          <a:xfrm>
            <a:off x="466725" y="3933825"/>
            <a:ext cx="82296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chemeClr val="bg2"/>
                </a:solidFill>
              </a:rPr>
              <a:t>Only one sector test - less systems tested</a:t>
            </a:r>
          </a:p>
          <a:p>
            <a:pPr marL="742950" lvl="1" indent="-285750" algn="l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dirty="0">
                <a:solidFill>
                  <a:schemeClr val="bg2"/>
                </a:solidFill>
              </a:rPr>
              <a:t>BI, LBDS, collimators missed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chemeClr val="bg2"/>
                </a:solidFill>
              </a:rPr>
              <a:t>BI configuration not perfect </a:t>
            </a:r>
          </a:p>
          <a:p>
            <a:pPr marL="742950" lvl="1" indent="-285750" algn="l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dirty="0">
                <a:solidFill>
                  <a:schemeClr val="bg2"/>
                </a:solidFill>
              </a:rPr>
              <a:t>Rely on in situ instrumentation </a:t>
            </a:r>
          </a:p>
          <a:p>
            <a:pPr marL="742950" lvl="1" indent="-285750" algn="l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dirty="0">
                <a:solidFill>
                  <a:schemeClr val="bg2"/>
                </a:solidFill>
              </a:rPr>
              <a:t>Not ideal – no BCT – some implications for measurements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injection test?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7AFD6C-41F3-44AD-9BE8-E73A0C6FD038}" type="slidenum">
              <a:rPr lang="en-US"/>
              <a:pPr/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24-06-2008</a:t>
            </a:r>
            <a:endParaRPr lang="en-US"/>
          </a:p>
        </p:txBody>
      </p:sp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Option 2: Injection R8 – A78 – A67 – Dump</a:t>
            </a:r>
          </a:p>
        </p:txBody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TCDQ and TCS to block down stream aperture – safeguard only - no installation of temporary dump.  RP approval/study required </a:t>
            </a:r>
          </a:p>
          <a:p>
            <a:r>
              <a:rPr lang="en-US" dirty="0"/>
              <a:t>Beam onto </a:t>
            </a:r>
            <a:r>
              <a:rPr lang="en-US" dirty="0" smtClean="0"/>
              <a:t>TDE – LBDS/B2 will be ready for action</a:t>
            </a:r>
            <a:endParaRPr lang="en-US" dirty="0"/>
          </a:p>
          <a:p>
            <a:r>
              <a:rPr lang="en-US" dirty="0"/>
              <a:t>Can use correctors to steer into dump channel - so should be able to guarantee very little beam goes onto TCDQ etc. </a:t>
            </a:r>
          </a:p>
          <a:p>
            <a:r>
              <a:rPr lang="en-US" dirty="0"/>
              <a:t>Rely on in situ instrumentation (BCT in dump line etc.). No temporary installation required. </a:t>
            </a:r>
          </a:p>
          <a:p>
            <a:r>
              <a:rPr lang="en-US" dirty="0"/>
              <a:t>Need small part of 8-1, all 7-8, all 6-7 hardware commissioned to 450 GeV+.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10512</TotalTime>
  <Words>1082</Words>
  <Application>Microsoft Office PowerPoint</Application>
  <PresentationFormat>On-screen Show (4:3)</PresentationFormat>
  <Paragraphs>238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Pixel</vt:lpstr>
      <vt:lpstr>Worksheet</vt:lpstr>
      <vt:lpstr>Bitmap Image</vt:lpstr>
      <vt:lpstr>Injection test?</vt:lpstr>
      <vt:lpstr>Possible scenario</vt:lpstr>
      <vt:lpstr>Access</vt:lpstr>
      <vt:lpstr>Access – DSO tests</vt:lpstr>
      <vt:lpstr>DSO – Injection Test</vt:lpstr>
      <vt:lpstr>Radiation</vt:lpstr>
      <vt:lpstr>Option 1: Injection R8 – A78 – R7 </vt:lpstr>
      <vt:lpstr>Option 1: Pros and Cons</vt:lpstr>
      <vt:lpstr>Option 2: Injection R8 – A78 – A67 – Dump</vt:lpstr>
      <vt:lpstr>Option 2: Pros &amp; Cons</vt:lpstr>
      <vt:lpstr>Option 3 – Injection point 2 – B1</vt:lpstr>
      <vt:lpstr>Proposed Tests</vt:lpstr>
      <vt:lpstr>Tests</vt:lpstr>
      <vt:lpstr>Monitoring</vt:lpstr>
      <vt:lpstr>BIS</vt:lpstr>
      <vt:lpstr>Other systems</vt:lpstr>
      <vt:lpstr>Injectors</vt:lpstr>
      <vt:lpstr>Impact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Lamont</cp:lastModifiedBy>
  <cp:revision>666</cp:revision>
  <dcterms:created xsi:type="dcterms:W3CDTF">2006-02-06T12:33:58Z</dcterms:created>
  <dcterms:modified xsi:type="dcterms:W3CDTF">2008-06-30T08:24:29Z</dcterms:modified>
</cp:coreProperties>
</file>