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9"/>
  </p:notesMasterIdLst>
  <p:sldIdLst>
    <p:sldId id="625" r:id="rId2"/>
    <p:sldId id="626" r:id="rId3"/>
    <p:sldId id="627" r:id="rId4"/>
    <p:sldId id="628" r:id="rId5"/>
    <p:sldId id="629" r:id="rId6"/>
    <p:sldId id="630" r:id="rId7"/>
    <p:sldId id="595" r:id="rId8"/>
    <p:sldId id="620" r:id="rId9"/>
    <p:sldId id="597" r:id="rId10"/>
    <p:sldId id="614" r:id="rId11"/>
    <p:sldId id="615" r:id="rId12"/>
    <p:sldId id="619" r:id="rId13"/>
    <p:sldId id="613" r:id="rId14"/>
    <p:sldId id="621" r:id="rId15"/>
    <p:sldId id="622" r:id="rId16"/>
    <p:sldId id="623" r:id="rId17"/>
    <p:sldId id="62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CCCC"/>
    <a:srgbClr val="9FCAFF"/>
    <a:srgbClr val="DDDDDD"/>
    <a:srgbClr val="99FFCC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5262" autoAdjust="0"/>
  </p:normalViewPr>
  <p:slideViewPr>
    <p:cSldViewPr>
      <p:cViewPr>
        <p:scale>
          <a:sx n="100" d="100"/>
          <a:sy n="100" d="100"/>
        </p:scale>
        <p:origin x="-294" y="-30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EC761D3-6F80-4578-84F1-A7DD44C85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FD0C6-91C8-46D5-A94A-C17A1184760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94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C567F-7AED-4E03-86E9-BDC134E14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D33D-9FB8-45FA-9883-F45931D39190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1EB3-3578-4752-80A0-1DDC8B645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58CEC-F0CC-4A83-B1AF-F50F23748322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DADF-3783-4340-B1C5-FFE39EAA0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CA95C-4EF7-4271-8BEA-CE65A975162D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9652-4509-4216-9F7B-2D776526F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67DB9-76E2-44A4-BE50-4F3CA4CBAC58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8562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BB35AA8-0D12-4FB6-A7B2-0D5D0488F696}" type="datetime3">
              <a:rPr lang="en-US"/>
              <a:pPr>
                <a:defRPr/>
              </a:pPr>
              <a:t>17 June 2008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3713" y="6553200"/>
            <a:ext cx="5616575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/>
              <a:t>sector 56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4388" y="6553200"/>
            <a:ext cx="495300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3614D01-17AA-4FAA-82B0-C86840524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1AE1-E0DD-4D87-A7FC-6A622C4F8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BB9CC-D957-4ABE-9BBB-522ADF3BCF7C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7AF1-A0EC-4459-B8F2-D7A1F8478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5A8E-A2CF-41C9-BF73-1BE1DDF20559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63881-752A-4BB3-B790-D3637A04F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43ED-5DD5-400C-9C5F-4632AA0E36F4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F134-22EC-45B9-B612-3A444F680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CB2DA-458C-410C-AE87-388B81FBA290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353B5-1A29-479F-B2DF-1F0A033A9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341AF-161E-40A8-B880-27A18526AC1D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1147-4FFF-481A-A978-A0B5D3896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7B38C-A1D8-4389-9E78-148BB4610513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517-2836-400D-B80C-3F1327517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F6B7F-BA09-49CE-AB42-50F1565A17AE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sector 56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1438-90E7-4C34-8B69-87A191103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2A6B-63A2-459C-BD19-6A8B32809836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r>
              <a:rPr lang="en-US"/>
              <a:t>sector 56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AEF5D956-6785-4A83-A5A0-D5992E17D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DF73932C-E260-49F7-AD76-C15B794FE06D}" type="datetime3">
              <a:rPr lang="en-US"/>
              <a:pPr>
                <a:defRPr/>
              </a:pPr>
              <a:t>17 June 2008</a:t>
            </a:fld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1032" name="Picture 1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  <p:sldLayoutId id="2147483672" r:id="rId13"/>
    <p:sldLayoutId id="2147483685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ctrTitle"/>
          </p:nvPr>
        </p:nvSpPr>
        <p:spPr>
          <a:xfrm>
            <a:off x="2928938" y="2130425"/>
            <a:ext cx="5529262" cy="1470025"/>
          </a:xfrm>
        </p:spPr>
        <p:txBody>
          <a:bodyPr/>
          <a:lstStyle/>
          <a:p>
            <a:pPr eaLnBrk="1" hangingPunct="1"/>
            <a:r>
              <a:rPr lang="en-US" sz="3600" smtClean="0"/>
              <a:t>Sector 56 – preliminary plans for tests</a:t>
            </a:r>
            <a:br>
              <a:rPr lang="en-US" sz="3600" smtClean="0"/>
            </a:br>
            <a:endParaRPr lang="en-GB" sz="3600" smtClean="0"/>
          </a:p>
        </p:txBody>
      </p:sp>
      <p:sp>
        <p:nvSpPr>
          <p:cNvPr id="17410" name="Rectangle 5"/>
          <p:cNvSpPr>
            <a:spLocks noGrp="1"/>
          </p:cNvSpPr>
          <p:nvPr>
            <p:ph type="subTitle" idx="1"/>
          </p:nvPr>
        </p:nvSpPr>
        <p:spPr>
          <a:xfrm>
            <a:off x="214313" y="4714875"/>
            <a:ext cx="8686800" cy="1752600"/>
          </a:xfrm>
        </p:spPr>
        <p:txBody>
          <a:bodyPr/>
          <a:lstStyle/>
          <a:p>
            <a:pPr eaLnBrk="1" hangingPunct="1"/>
            <a:r>
              <a:rPr lang="en-US" smtClean="0"/>
              <a:t>Gianluigi for the Machine Check-Out Team</a:t>
            </a:r>
          </a:p>
          <a:p>
            <a:pPr eaLnBrk="1" hangingPunct="1"/>
            <a:r>
              <a:rPr lang="en-US" smtClean="0"/>
              <a:t>(Mike, Reyes, Rossano)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2714625"/>
          </a:xfrm>
        </p:spPr>
        <p:txBody>
          <a:bodyPr/>
          <a:lstStyle/>
          <a:p>
            <a:pPr eaLnBrk="1" hangingPunct="1"/>
            <a:r>
              <a:rPr lang="en-US" smtClean="0"/>
              <a:t>Pre-cycle, injection, ramp, squeeze, collide, ramp-down</a:t>
            </a:r>
          </a:p>
          <a:p>
            <a:pPr eaLnBrk="1" hangingPunct="1"/>
            <a:r>
              <a:rPr lang="en-US" smtClean="0"/>
              <a:t>Powering history, decay &amp; snapback</a:t>
            </a:r>
          </a:p>
          <a:p>
            <a:pPr eaLnBrk="1" hangingPunct="1"/>
            <a:r>
              <a:rPr lang="en-US" smtClean="0"/>
              <a:t>Possible ramp variations – energy/optics</a:t>
            </a:r>
          </a:p>
          <a:p>
            <a:pPr eaLnBrk="1" hangingPunct="1"/>
            <a:r>
              <a:rPr lang="en-US" smtClean="0"/>
              <a:t>Squeeze variations</a:t>
            </a:r>
          </a:p>
          <a:p>
            <a:pPr lvl="1" eaLnBrk="1" hangingPunct="1"/>
            <a:r>
              <a:rPr lang="en-US" smtClean="0"/>
              <a:t>Check acceleration, deceleration</a:t>
            </a:r>
          </a:p>
          <a:p>
            <a:pPr lvl="1" eaLnBrk="1" hangingPunct="1"/>
            <a:r>
              <a:rPr lang="en-US" smtClean="0"/>
              <a:t>Stop in squeeze, trim, incorporate and carry 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652C8B-04FE-42AF-BDC5-71883BD7477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24506630-724B-4F04-846B-FBAA51C2C48E}" type="datetime3">
              <a:rPr lang="en-US"/>
              <a:pPr/>
              <a:t>17 June 2008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63" y="3786188"/>
          <a:ext cx="7929562" cy="2584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28825"/>
                <a:gridCol w="2143140"/>
                <a:gridCol w="1071570"/>
                <a:gridCol w="2786083"/>
              </a:tblGrid>
              <a:tr h="456587">
                <a:tc>
                  <a:txBody>
                    <a:bodyPr/>
                    <a:lstStyle/>
                    <a:p>
                      <a:r>
                        <a:rPr lang="en-US" dirty="0" smtClean="0"/>
                        <a:t>Pre-cycle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MB, MQ, IPQs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6587">
                <a:tc>
                  <a:txBody>
                    <a:bodyPr/>
                    <a:lstStyle/>
                    <a:p>
                      <a:r>
                        <a:rPr lang="en-US" dirty="0" smtClean="0"/>
                        <a:t>Ramp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circuits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hours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shouldn’t be an issue</a:t>
                      </a:r>
                      <a:endParaRPr lang="en-US" dirty="0"/>
                    </a:p>
                  </a:txBody>
                  <a:tcPr/>
                </a:tc>
              </a:tr>
              <a:tr h="456587">
                <a:tc>
                  <a:txBody>
                    <a:bodyPr/>
                    <a:lstStyle/>
                    <a:p>
                      <a:r>
                        <a:rPr lang="en-US" dirty="0" smtClean="0"/>
                        <a:t>Squeeze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IPQs</a:t>
                      </a:r>
                      <a:r>
                        <a:rPr lang="en-US" baseline="0" dirty="0" smtClean="0"/>
                        <a:t> plus 600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acc/dec plus stop</a:t>
                      </a:r>
                      <a:r>
                        <a:rPr lang="en-US" baseline="0" dirty="0" smtClean="0"/>
                        <a:t> in squeeze etc</a:t>
                      </a:r>
                      <a:endParaRPr lang="en-US" dirty="0"/>
                    </a:p>
                  </a:txBody>
                  <a:tcPr/>
                </a:tc>
              </a:tr>
              <a:tr h="665101"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 plateau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decay</a:t>
                      </a:r>
                      <a:r>
                        <a:rPr lang="en-US" baseline="0" dirty="0" smtClean="0"/>
                        <a:t> &amp; trims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FIDEL/powering history</a:t>
                      </a:r>
                    </a:p>
                    <a:p>
                      <a:r>
                        <a:rPr lang="en-US" dirty="0" smtClean="0"/>
                        <a:t>Trim</a:t>
                      </a:r>
                      <a:r>
                        <a:rPr lang="en-US" baseline="0" dirty="0" smtClean="0"/>
                        <a:t> parameter space</a:t>
                      </a:r>
                      <a:endParaRPr lang="en-US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dirty="0" smtClean="0"/>
                        <a:t>Collide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Bumps</a:t>
                      </a:r>
                      <a:r>
                        <a:rPr lang="en-US" baseline="0" dirty="0" smtClean="0"/>
                        <a:t> off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Trim Tests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5357812"/>
          </a:xfrm>
        </p:spPr>
        <p:txBody>
          <a:bodyPr/>
          <a:lstStyle/>
          <a:p>
            <a:pPr eaLnBrk="1" hangingPunct="1"/>
            <a:r>
              <a:rPr lang="en-US" smtClean="0"/>
              <a:t>Full parameter space </a:t>
            </a:r>
            <a:r>
              <a:rPr lang="en-US" smtClean="0">
                <a:sym typeface="Mathematica1"/>
              </a:rPr>
              <a:t>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CTRIM – drive – test thoroughly</a:t>
            </a:r>
          </a:p>
          <a:p>
            <a:pPr eaLnBrk="1" hangingPunct="1"/>
            <a:r>
              <a:rPr lang="en-US" smtClean="0"/>
              <a:t>Incorporation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Trim</a:t>
            </a:r>
          </a:p>
          <a:p>
            <a:pPr lvl="1" eaLnBrk="1" hangingPunct="1"/>
            <a:r>
              <a:rPr lang="en-US" smtClean="0"/>
              <a:t>at injection</a:t>
            </a:r>
          </a:p>
          <a:p>
            <a:pPr lvl="1" eaLnBrk="1" hangingPunct="1"/>
            <a:r>
              <a:rPr lang="en-US" smtClean="0"/>
              <a:t>ramp and squeeze functions [check limits]</a:t>
            </a:r>
          </a:p>
          <a:p>
            <a:pPr lvl="1" eaLnBrk="1" hangingPunct="1"/>
            <a:r>
              <a:rPr lang="en-US" smtClean="0"/>
              <a:t>flat top</a:t>
            </a:r>
          </a:p>
          <a:p>
            <a:pPr lvl="1" eaLnBrk="1" hangingPunct="1"/>
            <a:r>
              <a:rPr lang="en-US" smtClean="0"/>
              <a:t>during squeeze after squueze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Test circuit limits [d2I/dt2 etc.]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C2D91A-C71E-483F-B3C6-93BDFB7BDAA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7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BD6BF84B-75C4-487D-8517-2C3A9025AD68}" type="datetime3">
              <a:rPr lang="en-US"/>
              <a:pPr/>
              <a:t>17 June 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Trim</a:t>
            </a:r>
          </a:p>
        </p:txBody>
      </p:sp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9CD6E8-50DE-4227-B126-3468A5A780C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700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5D89C61B-790F-47BC-B10F-B0E90E7C5DC2}" type="datetime3">
              <a:rPr lang="en-US"/>
              <a:pPr/>
              <a:t>17 June 2008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88" y="785813"/>
          <a:ext cx="8358187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351000"/>
                <a:gridCol w="2588837"/>
                <a:gridCol w="17752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Circuits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Knob there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Momentum</a:t>
                      </a:r>
                      <a:r>
                        <a:rPr lang="en-US" baseline="0" dirty="0" smtClean="0"/>
                        <a:t> – sector 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rescale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Tune-correction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MQT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Chromaticity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MQS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Separation</a:t>
                      </a:r>
                      <a:r>
                        <a:rPr lang="en-US" baseline="0" dirty="0" smtClean="0"/>
                        <a:t> bump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Various</a:t>
                      </a:r>
                      <a:r>
                        <a:rPr lang="en-US" baseline="0" dirty="0" smtClean="0"/>
                        <a:t> 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bump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Various</a:t>
                      </a:r>
                      <a:r>
                        <a:rPr lang="en-US" baseline="0" dirty="0" smtClean="0"/>
                        <a:t> correctors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Lumi</a:t>
                      </a:r>
                      <a:r>
                        <a:rPr lang="en-US" baseline="0" dirty="0" smtClean="0"/>
                        <a:t> bumps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Various</a:t>
                      </a:r>
                      <a:r>
                        <a:rPr lang="en-US" baseline="0" dirty="0" smtClean="0"/>
                        <a:t> correctors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 -</a:t>
                      </a:r>
                      <a:r>
                        <a:rPr lang="en-US" baseline="0" dirty="0" smtClean="0"/>
                        <a:t> Simon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r>
                        <a:rPr lang="en-US" baseline="0" dirty="0" smtClean="0"/>
                        <a:t> – momentum per 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MQT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Orbit 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YASP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correctors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500687"/>
          </a:xfrm>
        </p:spPr>
        <p:txBody>
          <a:bodyPr/>
          <a:lstStyle/>
          <a:p>
            <a:pPr eaLnBrk="1" hangingPunct="1"/>
            <a:r>
              <a:rPr lang="en-US" smtClean="0"/>
              <a:t>SIS</a:t>
            </a:r>
          </a:p>
          <a:p>
            <a:pPr eaLnBrk="1" hangingPunct="1"/>
            <a:r>
              <a:rPr lang="en-US" smtClean="0"/>
              <a:t>Machine Protection Tests</a:t>
            </a:r>
          </a:p>
          <a:p>
            <a:pPr eaLnBrk="1" hangingPunct="1"/>
            <a:r>
              <a:rPr lang="en-US" smtClean="0"/>
              <a:t>Beam Instrumentation Tests</a:t>
            </a:r>
          </a:p>
          <a:p>
            <a:pPr lvl="1" eaLnBrk="1" hangingPunct="1"/>
            <a:r>
              <a:rPr lang="en-US" smtClean="0"/>
              <a:t>Test BLM threshold management (Greg) – week 27</a:t>
            </a:r>
          </a:p>
          <a:p>
            <a:pPr eaLnBrk="1" hangingPunct="1"/>
            <a:r>
              <a:rPr lang="en-US" smtClean="0"/>
              <a:t>Logging, alarms, fixed displays</a:t>
            </a:r>
          </a:p>
          <a:p>
            <a:pPr eaLnBrk="1" hangingPunct="1"/>
            <a:r>
              <a:rPr lang="en-US" smtClean="0"/>
              <a:t>Trigger acquisition – ready to test</a:t>
            </a:r>
          </a:p>
          <a:p>
            <a:pPr eaLnBrk="1" hangingPunct="1"/>
            <a:r>
              <a:rPr lang="en-US" smtClean="0"/>
              <a:t>Sequencer</a:t>
            </a:r>
          </a:p>
          <a:p>
            <a:pPr eaLnBrk="1" hangingPunct="1"/>
            <a:r>
              <a:rPr lang="en-US" smtClean="0"/>
              <a:t>Run Control</a:t>
            </a:r>
          </a:p>
          <a:p>
            <a:pPr lvl="1" eaLnBrk="1" hangingPunct="1"/>
            <a:r>
              <a:rPr lang="en-US" smtClean="0"/>
              <a:t>Mode, fill number, handshakes</a:t>
            </a:r>
          </a:p>
          <a:p>
            <a:pPr eaLnBrk="1" hangingPunct="1"/>
            <a:r>
              <a:rPr lang="en-US" smtClean="0"/>
              <a:t>Timing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Experiment Instrumentation &amp; signals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Experiment communication – DIP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extend the list – BPMs, </a:t>
            </a:r>
          </a:p>
          <a:p>
            <a:pPr eaLnBrk="1" hangingPunct="1"/>
            <a:endParaRPr lang="en-US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97FE6B-8C53-445B-BC20-EC6A81B4F72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6B70C8DD-C00B-4ACF-8C8A-62E349C129DD}" type="datetime3">
              <a:rPr lang="en-US"/>
              <a:pPr/>
              <a:t>17 June 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317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1/3</a:t>
            </a:r>
            <a:endParaRPr lang="en-GB" smtClean="0"/>
          </a:p>
        </p:txBody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xfrm>
            <a:off x="357188" y="1000125"/>
            <a:ext cx="8229600" cy="5500688"/>
          </a:xfrm>
        </p:spPr>
        <p:txBody>
          <a:bodyPr/>
          <a:lstStyle/>
          <a:p>
            <a:pPr eaLnBrk="1" hangingPunct="1"/>
            <a:r>
              <a:rPr lang="en-US" sz="2800" smtClean="0"/>
              <a:t>Wednesday 17/06 - Thursday 18/06 PM:</a:t>
            </a:r>
          </a:p>
          <a:p>
            <a:pPr lvl="1" eaLnBrk="1" hangingPunct="1"/>
            <a:r>
              <a:rPr lang="en-US" sz="2400" smtClean="0"/>
              <a:t>600 A acceleration rates and ramp rates to nominal (Reyes, Rossano, Gianluigi)</a:t>
            </a:r>
          </a:p>
          <a:p>
            <a:pPr lvl="1" eaLnBrk="1" hangingPunct="1"/>
            <a:r>
              <a:rPr lang="en-US" sz="2400" smtClean="0"/>
              <a:t>Support from MPP (with low priority) might be needed – Walter will help while on shift</a:t>
            </a:r>
          </a:p>
          <a:p>
            <a:pPr lvl="1" eaLnBrk="1" hangingPunct="1"/>
            <a:r>
              <a:rPr lang="en-US" sz="2400" smtClean="0"/>
              <a:t>LSA Trim Tests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Friday 19/06 PM:</a:t>
            </a:r>
          </a:p>
          <a:p>
            <a:pPr lvl="1" eaLnBrk="1" hangingPunct="1"/>
            <a:r>
              <a:rPr lang="en-US" sz="2400" smtClean="0"/>
              <a:t>Generation of ramp and squeeze with achieved parameters for the 600 A and ramp and squeeze of the whole lot (Mike, Reyes)</a:t>
            </a:r>
          </a:p>
          <a:p>
            <a:pPr lvl="1" eaLnBrk="1" hangingPunct="1"/>
            <a:r>
              <a:rPr lang="en-US" sz="2400" smtClean="0"/>
              <a:t>Alarm and SIS verification (parasitic) (Gianluigi, Luis, Markus, Rossano)</a:t>
            </a:r>
          </a:p>
          <a:p>
            <a:pPr lvl="1" eaLnBrk="1" hangingPunct="1"/>
            <a:endParaRPr lang="en-GB" sz="2400" smtClean="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880AC6-7F87-49A9-A480-B6D515A4996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3277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2/3</a:t>
            </a:r>
            <a:endParaRPr lang="en-GB" smtClean="0"/>
          </a:p>
        </p:txBody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xfrm>
            <a:off x="357188" y="857250"/>
            <a:ext cx="8229600" cy="5111750"/>
          </a:xfrm>
        </p:spPr>
        <p:txBody>
          <a:bodyPr/>
          <a:lstStyle/>
          <a:p>
            <a:pPr eaLnBrk="1" hangingPunct="1"/>
            <a:r>
              <a:rPr lang="en-US" sz="2800" smtClean="0"/>
              <a:t>Monday 23/06 – Tuesday 24/06 (Mike, Massimo, Ralph, Stephane):   </a:t>
            </a:r>
          </a:p>
          <a:p>
            <a:pPr lvl="1" eaLnBrk="1" hangingPunct="1"/>
            <a:r>
              <a:rPr lang="en-GB" sz="2400" smtClean="0"/>
              <a:t>Test pre-cycle</a:t>
            </a:r>
          </a:p>
          <a:p>
            <a:pPr lvl="1" eaLnBrk="1" hangingPunct="1"/>
            <a:r>
              <a:rPr lang="en-GB" sz="2400" smtClean="0"/>
              <a:t>At injection test decay corrections and snap-back</a:t>
            </a:r>
          </a:p>
          <a:p>
            <a:pPr lvl="1" eaLnBrk="1" hangingPunct="1"/>
            <a:r>
              <a:rPr lang="en-GB" sz="2400" smtClean="0"/>
              <a:t>Ramp (with snap-back corrections) and squeeze</a:t>
            </a:r>
          </a:p>
          <a:p>
            <a:pPr lvl="1" eaLnBrk="1" hangingPunct="1"/>
            <a:r>
              <a:rPr lang="en-US" sz="2400" smtClean="0"/>
              <a:t>Test of chromaticity, tune, aperture bumps, crossing / separation bumps, coupling trims fully squeezed</a:t>
            </a:r>
          </a:p>
          <a:p>
            <a:pPr lvl="1" eaLnBrk="1" hangingPunct="1"/>
            <a:r>
              <a:rPr lang="en-US" sz="2400" smtClean="0"/>
              <a:t>Simulation of tune, orbit feedback</a:t>
            </a:r>
          </a:p>
          <a:p>
            <a:pPr lvl="1" eaLnBrk="1" hangingPunct="1"/>
            <a:r>
              <a:rPr lang="en-US" sz="2400" smtClean="0"/>
              <a:t>Alarm and SIS verification (evenings, Gianluigi, Markus, Rossano)</a:t>
            </a:r>
          </a:p>
          <a:p>
            <a:pPr lvl="1" eaLnBrk="1" hangingPunct="1"/>
            <a:r>
              <a:rPr lang="en-US" sz="2400" smtClean="0"/>
              <a:t>In parallel heat load measurements on cryo-system (Serge)</a:t>
            </a:r>
            <a:endParaRPr lang="en-GB" sz="2400" smtClean="0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67C149-E2CF-487D-93E9-F5FB9313A05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714375" y="6072188"/>
            <a:ext cx="7929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No rush – will cover what is possible – more time will be required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3379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Tests 3/3</a:t>
            </a:r>
            <a:endParaRPr lang="en-GB" smtClean="0"/>
          </a:p>
        </p:txBody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Wednesday 25/06:</a:t>
            </a:r>
          </a:p>
          <a:p>
            <a:pPr lvl="1" eaLnBrk="1" hangingPunct="1"/>
            <a:r>
              <a:rPr lang="en-US" smtClean="0"/>
              <a:t>RB-QF-QD tracking (AB/PO – ½ day)</a:t>
            </a:r>
          </a:p>
          <a:p>
            <a:pPr lvl="1" eaLnBrk="1" hangingPunct="1"/>
            <a:r>
              <a:rPr lang="en-US" smtClean="0"/>
              <a:t>SIS tests for Power converters (Rossano, Gianluigi)</a:t>
            </a:r>
          </a:p>
          <a:p>
            <a:pPr eaLnBrk="1" hangingPunct="1"/>
            <a:r>
              <a:rPr lang="en-US" smtClean="0"/>
              <a:t>Thursday 26/06:</a:t>
            </a:r>
          </a:p>
          <a:p>
            <a:pPr lvl="1" eaLnBrk="1" hangingPunct="1"/>
            <a:r>
              <a:rPr lang="en-US" smtClean="0"/>
              <a:t>RB performance without active filter (AB/PO – 1 day)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We will have regular meetings in the glass box at 17:00 from tomorrow</a:t>
            </a:r>
            <a:endParaRPr lang="en-GB" smtClean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60EE9E-D790-449B-9FB1-094BBC8126A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348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Week 27</a:t>
            </a:r>
            <a:endParaRPr lang="en-GB" smtClean="0"/>
          </a:p>
        </p:txBody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Cryogenics tests (no powering possible in Sector 5-6 during this tests):</a:t>
            </a:r>
          </a:p>
          <a:p>
            <a:pPr lvl="1" eaLnBrk="1" hangingPunct="1"/>
            <a:r>
              <a:rPr lang="en-US" smtClean="0"/>
              <a:t>Cool-down and test of sector 56 quench lines (to P5 and to P6)</a:t>
            </a:r>
          </a:p>
          <a:p>
            <a:pPr lvl="1" eaLnBrk="1" hangingPunct="1"/>
            <a:r>
              <a:rPr lang="en-US" smtClean="0"/>
              <a:t>Cold Compressors recovery tests</a:t>
            </a:r>
          </a:p>
          <a:p>
            <a:pPr lvl="1" eaLnBrk="1" hangingPunct="1"/>
            <a:r>
              <a:rPr lang="en-US" smtClean="0"/>
              <a:t>Large Quench recovery test</a:t>
            </a:r>
          </a:p>
          <a:p>
            <a:pPr eaLnBrk="1" hangingPunct="1"/>
            <a:r>
              <a:rPr lang="en-US" smtClean="0"/>
              <a:t>Interventions remaining (compatibility with cryo interventions)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GB" smtClean="0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7FD367-1BA5-4187-ADC9-EDEF4B8924B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Status of Sector 56</a:t>
            </a:r>
            <a:endParaRPr lang="en-GB" smtClean="0"/>
          </a:p>
        </p:txBody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>
          <a:xfrm>
            <a:off x="500063" y="990600"/>
            <a:ext cx="8415337" cy="5257800"/>
          </a:xfrm>
        </p:spPr>
        <p:txBody>
          <a:bodyPr/>
          <a:lstStyle/>
          <a:p>
            <a:pPr eaLnBrk="1" hangingPunct="1"/>
            <a:r>
              <a:rPr lang="en-US" smtClean="0"/>
              <a:t>By this afternoon final test on the “overheated” bend in Sector 56 should be completed:</a:t>
            </a:r>
          </a:p>
          <a:p>
            <a:pPr lvl="1" eaLnBrk="1" hangingPunct="1"/>
            <a:r>
              <a:rPr lang="en-US" smtClean="0"/>
              <a:t>Quench at 2 kA of the magnet</a:t>
            </a:r>
          </a:p>
          <a:p>
            <a:pPr lvl="1" eaLnBrk="1" hangingPunct="1"/>
            <a:r>
              <a:rPr lang="en-US" smtClean="0"/>
              <a:t>Ramp to nominal current of the RBs</a:t>
            </a:r>
          </a:p>
          <a:p>
            <a:pPr eaLnBrk="1" hangingPunct="1"/>
            <a:r>
              <a:rPr lang="en-US" smtClean="0"/>
              <a:t>If the test is OK for MPP </a:t>
            </a:r>
            <a:r>
              <a:rPr lang="en-US" smtClean="0">
                <a:sym typeface="Wingdings" pitchFamily="2" charset="2"/>
              </a:rPr>
              <a:t> we take over the sector</a:t>
            </a:r>
            <a:endParaRPr lang="en-US" smtClean="0"/>
          </a:p>
          <a:p>
            <a:pPr eaLnBrk="1" hangingPunct="1"/>
            <a:r>
              <a:rPr lang="en-US" smtClean="0"/>
              <a:t>Power converters in the arc and UA63 will be unblocked either this afternoon or tomorrow morning.</a:t>
            </a:r>
            <a:endParaRPr lang="en-GB" smtClean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687FF1-8368-4CCA-92D7-51ABB533067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Power converters that will not be available</a:t>
            </a:r>
            <a:endParaRPr lang="en-GB" sz="2800" smtClean="0"/>
          </a:p>
        </p:txBody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Triplet Correctors:</a:t>
            </a:r>
            <a:endParaRPr lang="en-GB" sz="2000" smtClean="0"/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RCBXH1.R5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RCBXH2.R5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RCBXH3.R5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RCBXV1.R5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RCBXV2.R5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RCBXV3.R5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RCOSX3.R5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RCOX3.R5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RCSSX3.R5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RCSX3.R5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RCTX3.R5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RQSX3.R5</a:t>
            </a:r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Should be available (being checked with HWC)</a:t>
            </a:r>
            <a:endParaRPr lang="en-GB" sz="2000" smtClean="0"/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RQ4.L6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RCO.A56B1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smtClean="0"/>
              <a:t>RCBCV10.L6B1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8081A-0DFF-4C0A-A254-26B0EFDECE8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2150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  <a:endParaRPr lang="en-GB" smtClean="0"/>
          </a:p>
        </p:txBody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9916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Still quite some activity ongoing in the Sector (Mirko):</a:t>
            </a:r>
          </a:p>
          <a:p>
            <a:pPr lvl="1" eaLnBrk="1" hangingPunct="1"/>
            <a:r>
              <a:rPr lang="en-US" sz="2400" smtClean="0"/>
              <a:t>Optical fibres pt. 6</a:t>
            </a:r>
          </a:p>
          <a:p>
            <a:pPr lvl="1" eaLnBrk="1" hangingPunct="1"/>
            <a:r>
              <a:rPr lang="en-US" sz="2400" smtClean="0"/>
              <a:t>Alignment of the vacuum chambers in dump lines</a:t>
            </a:r>
          </a:p>
          <a:p>
            <a:pPr lvl="1" eaLnBrk="1" hangingPunct="1"/>
            <a:r>
              <a:rPr lang="en-US" sz="2400" smtClean="0"/>
              <a:t>Dump line vacuum</a:t>
            </a:r>
          </a:p>
          <a:p>
            <a:pPr lvl="1" eaLnBrk="1" hangingPunct="1"/>
            <a:r>
              <a:rPr lang="en-US" sz="2400" smtClean="0"/>
              <a:t>Shielding Q5</a:t>
            </a:r>
          </a:p>
          <a:p>
            <a:pPr lvl="1" eaLnBrk="1" hangingPunct="1"/>
            <a:r>
              <a:rPr lang="en-US" sz="2400" smtClean="0"/>
              <a:t>Bake-out of CMS vacuum chamber</a:t>
            </a:r>
          </a:p>
          <a:p>
            <a:pPr lvl="1" eaLnBrk="1" hangingPunct="1"/>
            <a:r>
              <a:rPr lang="en-US" sz="2400" smtClean="0"/>
              <a:t>Other activities for experiments (ZDC,TOTEM)</a:t>
            </a:r>
          </a:p>
          <a:p>
            <a:pPr lvl="1" eaLnBrk="1" hangingPunct="1"/>
            <a:r>
              <a:rPr lang="en-US" sz="2400" smtClean="0"/>
              <a:t>TIM installation</a:t>
            </a:r>
          </a:p>
          <a:p>
            <a:pPr lvl="1" eaLnBrk="1" hangingPunct="1"/>
            <a:r>
              <a:rPr lang="en-US" sz="2400" smtClean="0"/>
              <a:t>MSD gaussmeter</a:t>
            </a:r>
          </a:p>
          <a:p>
            <a:pPr lvl="1" eaLnBrk="1" hangingPunct="1"/>
            <a:r>
              <a:rPr lang="en-US" sz="2400" smtClean="0"/>
              <a:t>Installation of protections for power converters in RR57</a:t>
            </a:r>
          </a:p>
          <a:p>
            <a:pPr lvl="1" eaLnBrk="1" hangingPunct="1"/>
            <a:r>
              <a:rPr lang="en-US" sz="2400" smtClean="0"/>
              <a:t>Power converter performance and debugging (corr., ROD)</a:t>
            </a:r>
          </a:p>
          <a:p>
            <a:pPr lvl="1" eaLnBrk="1" hangingPunct="1"/>
            <a:r>
              <a:rPr lang="en-US" sz="2400" smtClean="0"/>
              <a:t>BLM tests</a:t>
            </a:r>
            <a:endParaRPr lang="en-GB" sz="2400" smtClean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717F0B-0477-408A-8345-B953F4D941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2253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  <a:endParaRPr lang="en-GB" smtClean="0"/>
          </a:p>
        </p:txBody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600 A commissioned with ramp rates and acceleration rates lower than requested (approximately 40 circuits: MQT, MQTL, MS, MQS, etc.)</a:t>
            </a:r>
          </a:p>
          <a:p>
            <a:pPr eaLnBrk="1" hangingPunct="1"/>
            <a:r>
              <a:rPr lang="en-US" smtClean="0"/>
              <a:t>New QPS SW installed yesterday to overcome this limitation</a:t>
            </a:r>
            <a:endParaRPr lang="en-GB" smtClean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BC4910-5429-4C6B-931D-9EA27B203BC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2"/>
          </p:nvPr>
        </p:nvSpPr>
        <p:spPr>
          <a:xfrm>
            <a:off x="3124200" y="6632575"/>
            <a:ext cx="2895600" cy="252413"/>
          </a:xfrm>
          <a:noFill/>
        </p:spPr>
        <p:txBody>
          <a:bodyPr/>
          <a:lstStyle/>
          <a:p>
            <a:pPr algn="ctr"/>
            <a:r>
              <a:rPr lang="en-US"/>
              <a:t>17/06/2008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2450" y="6632575"/>
            <a:ext cx="2133600" cy="252413"/>
          </a:xfrm>
          <a:noFill/>
        </p:spPr>
        <p:txBody>
          <a:bodyPr/>
          <a:lstStyle/>
          <a:p>
            <a:pPr algn="r"/>
            <a:r>
              <a:rPr lang="en-US" sz="1000"/>
              <a:t>sector 56</a:t>
            </a:r>
          </a:p>
        </p:txBody>
      </p:sp>
      <p:sp>
        <p:nvSpPr>
          <p:cNvPr id="2355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Proposal</a:t>
            </a:r>
            <a:endParaRPr lang="en-GB" smtClean="0"/>
          </a:p>
        </p:txBody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this week (3 days left) leave the mornings to complete the works already on-going in the tunnel</a:t>
            </a:r>
          </a:p>
          <a:p>
            <a:pPr eaLnBrk="1" hangingPunct="1"/>
            <a:r>
              <a:rPr lang="en-US" smtClean="0"/>
              <a:t>In the afternoon go ahead with the tests</a:t>
            </a:r>
          </a:p>
          <a:p>
            <a:pPr eaLnBrk="1" hangingPunct="1"/>
            <a:r>
              <a:rPr lang="en-US" smtClean="0"/>
              <a:t>To be reviewed at the end of the week: try to go for run the whole day next week</a:t>
            </a:r>
          </a:p>
          <a:p>
            <a:pPr eaLnBrk="1" hangingPunct="1"/>
            <a:r>
              <a:rPr lang="en-US" smtClean="0"/>
              <a:t>Try to collect remaining interventions and test the following week</a:t>
            </a:r>
            <a:endParaRPr lang="en-GB" smtClean="0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EE0069-D1C7-4A90-AB45-5CDD30D2135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Generation - preparation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5715000"/>
          </a:xfrm>
        </p:spPr>
        <p:txBody>
          <a:bodyPr/>
          <a:lstStyle/>
          <a:p>
            <a:pPr eaLnBrk="1" hangingPunct="1"/>
            <a:r>
              <a:rPr lang="en-US" smtClean="0"/>
              <a:t>Sort optics etc. out to the full</a:t>
            </a:r>
          </a:p>
          <a:p>
            <a:pPr lvl="1" eaLnBrk="1" hangingPunct="1"/>
            <a:r>
              <a:rPr lang="en-US" smtClean="0"/>
              <a:t>all circuits</a:t>
            </a:r>
          </a:p>
          <a:p>
            <a:pPr lvl="1" eaLnBrk="1" hangingPunct="1"/>
            <a:r>
              <a:rPr lang="en-US" smtClean="0"/>
              <a:t>acceleration, deceleration, dI/dt etc.</a:t>
            </a:r>
          </a:p>
          <a:p>
            <a:pPr eaLnBrk="1" hangingPunct="1"/>
            <a:r>
              <a:rPr lang="en-US" smtClean="0"/>
              <a:t>Injection</a:t>
            </a:r>
          </a:p>
          <a:p>
            <a:pPr lvl="1" eaLnBrk="1" hangingPunct="1"/>
            <a:r>
              <a:rPr lang="en-US" smtClean="0"/>
              <a:t>Magnets, Collimators, Kickers</a:t>
            </a:r>
          </a:p>
          <a:p>
            <a:pPr lvl="1" eaLnBrk="1" hangingPunct="1"/>
            <a:r>
              <a:rPr lang="en-US" smtClean="0"/>
              <a:t>FIDEL: decay and snapback</a:t>
            </a:r>
          </a:p>
          <a:p>
            <a:pPr eaLnBrk="1" hangingPunct="1"/>
            <a:r>
              <a:rPr lang="en-US" smtClean="0"/>
              <a:t>5 TeV ramp</a:t>
            </a:r>
          </a:p>
          <a:p>
            <a:pPr lvl="1" eaLnBrk="1" hangingPunct="1"/>
            <a:r>
              <a:rPr lang="en-US" smtClean="0"/>
              <a:t>Latest FIDEL import</a:t>
            </a:r>
          </a:p>
          <a:p>
            <a:pPr eaLnBrk="1" hangingPunct="1"/>
            <a:r>
              <a:rPr lang="en-US" smtClean="0"/>
              <a:t>5 TeV squeeze</a:t>
            </a:r>
          </a:p>
          <a:p>
            <a:pPr lvl="1" eaLnBrk="1" hangingPunct="1"/>
            <a:r>
              <a:rPr lang="en-US" smtClean="0"/>
              <a:t>with 600 A circuits inc. SF/SD</a:t>
            </a:r>
          </a:p>
          <a:p>
            <a:pPr lvl="1" eaLnBrk="1" hangingPunct="1"/>
            <a:r>
              <a:rPr lang="en-US" smtClean="0"/>
              <a:t>now acceleration/deceleration aware!</a:t>
            </a:r>
          </a:p>
          <a:p>
            <a:pPr eaLnBrk="1" hangingPunct="1"/>
            <a:r>
              <a:rPr lang="en-US" smtClean="0"/>
              <a:t>Programmed ramp down</a:t>
            </a:r>
          </a:p>
          <a:p>
            <a:pPr eaLnBrk="1" hangingPunct="1"/>
            <a:r>
              <a:rPr lang="en-US" smtClean="0"/>
              <a:t>Pre-cycle</a:t>
            </a:r>
          </a:p>
          <a:p>
            <a:pPr lvl="1" eaLnBrk="1" hangingPunct="1"/>
            <a:r>
              <a:rPr lang="en-US" smtClean="0"/>
              <a:t>MB, MQ, IPQs…</a:t>
            </a:r>
          </a:p>
          <a:p>
            <a:pPr eaLnBrk="1" hangingPunct="1"/>
            <a:endParaRPr lang="en-US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3C032E-BC85-4E0F-80CB-E9A2A332C2E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4581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910D4699-CB27-4D9B-BFDE-E194382458FC}" type="datetime3">
              <a:rPr lang="en-US"/>
              <a:pPr/>
              <a:t>17 June 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Generation - preparation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 independent</a:t>
            </a:r>
          </a:p>
          <a:p>
            <a:pPr lvl="1" eaLnBrk="1" hangingPunct="1"/>
            <a:r>
              <a:rPr lang="en-US" smtClean="0"/>
              <a:t>Power converter parameters</a:t>
            </a:r>
          </a:p>
          <a:p>
            <a:pPr eaLnBrk="1" hangingPunct="1"/>
            <a:r>
              <a:rPr lang="en-US" smtClean="0"/>
              <a:t>Knobs, bumps</a:t>
            </a:r>
          </a:p>
          <a:p>
            <a:pPr lvl="1" eaLnBrk="1" hangingPunct="1"/>
            <a:r>
              <a:rPr lang="en-US" smtClean="0"/>
              <a:t>separation bumps</a:t>
            </a:r>
          </a:p>
          <a:p>
            <a:pPr lvl="1" eaLnBrk="1" hangingPunct="1"/>
            <a:r>
              <a:rPr lang="en-US" smtClean="0"/>
              <a:t>crossing angle bumps</a:t>
            </a:r>
          </a:p>
          <a:p>
            <a:pPr lvl="1" eaLnBrk="1" hangingPunct="1"/>
            <a:r>
              <a:rPr lang="en-US" smtClean="0"/>
              <a:t>Lumi scan  </a:t>
            </a:r>
          </a:p>
          <a:p>
            <a:pPr lvl="1" eaLnBrk="1" hangingPunct="1"/>
            <a:r>
              <a:rPr lang="en-US" smtClean="0"/>
              <a:t>Q, Q’,coupling, coulpling compensation</a:t>
            </a:r>
          </a:p>
          <a:p>
            <a:pPr lvl="1" eaLnBrk="1" hangingPunct="1"/>
            <a:r>
              <a:rPr lang="en-US" smtClean="0"/>
              <a:t>Harmonics…</a:t>
            </a:r>
          </a:p>
          <a:p>
            <a:pPr eaLnBrk="1" hangingPunct="1"/>
            <a:r>
              <a:rPr lang="en-US" smtClean="0"/>
              <a:t>RF test devices</a:t>
            </a:r>
          </a:p>
          <a:p>
            <a:pPr eaLnBrk="1" hangingPunct="1"/>
            <a:endParaRPr lang="en-US" smtClean="0"/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70032A-010C-46EF-9CEA-D24F3C9706E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5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8734836C-C29A-49C3-B1E9-F78F7ADEBC21}" type="datetime3">
              <a:rPr lang="en-US"/>
              <a:pPr/>
              <a:t>17 June 2008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FIDEL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3875088"/>
          </a:xfrm>
        </p:spPr>
        <p:txBody>
          <a:bodyPr/>
          <a:lstStyle/>
          <a:p>
            <a:pPr eaLnBrk="1" hangingPunct="1"/>
            <a:r>
              <a:rPr lang="en-US" smtClean="0"/>
              <a:t>Transfer functions for all magnet circuits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Harmonic errors for quads and bends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Decay correction at injection</a:t>
            </a:r>
          </a:p>
          <a:p>
            <a:pPr lvl="1" eaLnBrk="1" hangingPunct="1"/>
            <a:r>
              <a:rPr lang="en-US" smtClean="0"/>
              <a:t>all multipoles</a:t>
            </a:r>
          </a:p>
          <a:p>
            <a:pPr lvl="1" eaLnBrk="1" hangingPunct="1"/>
            <a:r>
              <a:rPr lang="en-US" smtClean="0"/>
              <a:t>invoke powering history dependence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Snapback correction at start of ramp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sector 56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2ADCEF-C8E7-4DD1-A367-58594D9568B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29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fld id="{A66CC2D8-819C-4C4A-B76F-31E4F6B2E097}" type="datetime3">
              <a:rPr lang="en-US"/>
              <a:pPr/>
              <a:t>17 June 2008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4375" y="1071563"/>
            <a:ext cx="73580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1">
                    <a:lumMod val="90000"/>
                  </a:schemeClr>
                </a:solidFill>
              </a:rPr>
              <a:t>Deploy and check everything we’ve got from Luca &amp; team</a:t>
            </a:r>
            <a:endParaRPr lang="en-US" dirty="0">
              <a:solidFill>
                <a:schemeClr val="accent1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20285</TotalTime>
  <Words>870</Words>
  <Application>Microsoft Office PowerPoint</Application>
  <PresentationFormat>On-screen Show (4:3)</PresentationFormat>
  <Paragraphs>269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Wingdings</vt:lpstr>
      <vt:lpstr>Times New Roman</vt:lpstr>
      <vt:lpstr>Mathematica1</vt:lpstr>
      <vt:lpstr>Pixel</vt:lpstr>
      <vt:lpstr>Pixel</vt:lpstr>
      <vt:lpstr>Pixel</vt:lpstr>
      <vt:lpstr>Sector 56 – preliminary plans for tests </vt:lpstr>
      <vt:lpstr>Status of Sector 56</vt:lpstr>
      <vt:lpstr>Power converters that will not be available</vt:lpstr>
      <vt:lpstr>Issues</vt:lpstr>
      <vt:lpstr>Issues</vt:lpstr>
      <vt:lpstr>Proposal</vt:lpstr>
      <vt:lpstr>Generation - preparation</vt:lpstr>
      <vt:lpstr>Generation - preparation</vt:lpstr>
      <vt:lpstr>FIDEL</vt:lpstr>
      <vt:lpstr>Cycle</vt:lpstr>
      <vt:lpstr>Trim Tests</vt:lpstr>
      <vt:lpstr>Trim</vt:lpstr>
      <vt:lpstr>Other</vt:lpstr>
      <vt:lpstr>Tests 1/3</vt:lpstr>
      <vt:lpstr>Tests 2/3</vt:lpstr>
      <vt:lpstr>Tests 3/3</vt:lpstr>
      <vt:lpstr>Week 27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abconf</cp:lastModifiedBy>
  <cp:revision>1183</cp:revision>
  <dcterms:created xsi:type="dcterms:W3CDTF">2006-02-06T12:33:58Z</dcterms:created>
  <dcterms:modified xsi:type="dcterms:W3CDTF">2008-06-17T13:41:09Z</dcterms:modified>
</cp:coreProperties>
</file>