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4"/>
  </p:notesMasterIdLst>
  <p:sldIdLst>
    <p:sldId id="601" r:id="rId2"/>
    <p:sldId id="602" r:id="rId3"/>
    <p:sldId id="595" r:id="rId4"/>
    <p:sldId id="597" r:id="rId5"/>
    <p:sldId id="596" r:id="rId6"/>
    <p:sldId id="612" r:id="rId7"/>
    <p:sldId id="605" r:id="rId8"/>
    <p:sldId id="610" r:id="rId9"/>
    <p:sldId id="604" r:id="rId10"/>
    <p:sldId id="606" r:id="rId11"/>
    <p:sldId id="607" r:id="rId12"/>
    <p:sldId id="609" r:id="rId13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FF"/>
    <a:srgbClr val="FFCCCC"/>
    <a:srgbClr val="9FCAFF"/>
    <a:srgbClr val="DDDDDD"/>
    <a:srgbClr val="99FFCC"/>
    <a:srgbClr val="3399FF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5262" autoAdjust="0"/>
  </p:normalViewPr>
  <p:slideViewPr>
    <p:cSldViewPr>
      <p:cViewPr>
        <p:scale>
          <a:sx n="100" d="100"/>
          <a:sy n="100" d="100"/>
        </p:scale>
        <p:origin x="-294" y="-180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512046-9787-4F06-B01E-AB1CFFE90F14}" type="slidenum">
              <a:rPr lang="en-US"/>
              <a:pPr/>
              <a:t>9</a:t>
            </a:fld>
            <a:endParaRPr lang="en-US"/>
          </a:p>
        </p:txBody>
      </p:sp>
      <p:sp>
        <p:nvSpPr>
          <p:cNvPr id="86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52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AD0745C-A491-4913-B7BD-71E3D7E81A2E}" type="datetime3">
              <a:rPr lang="en-US" smtClean="0"/>
              <a:t>3 June 2008</a:t>
            </a:fld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intergration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intergration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A75BCAC-AE06-48A3-B9D8-E60436D83F0C}" type="datetime3">
              <a:rPr lang="en-US" smtClean="0"/>
              <a:t>3 June 2008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intergration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FCA222B-945C-4A4C-AEC7-B30C755F761F}" type="datetime3">
              <a:rPr lang="en-US" smtClean="0"/>
              <a:t>3 June 2008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intergration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08D6779B-E3A8-45B9-98C8-7E9A69509BA8}" type="datetime3">
              <a:rPr lang="en-US" smtClean="0"/>
              <a:t>3 June 2008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intergration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0BA8397A-6917-4B19-9A25-A1FC593861B2}" type="datetime3">
              <a:rPr lang="en-US" smtClean="0"/>
              <a:t>3 June 2008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8B348198-8F68-4DC7-BAC2-F23F492A70DE}" type="datetime3">
              <a:rPr lang="en-US" smtClean="0"/>
              <a:t>3 June 2008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GB" smtClean="0"/>
              <a:t>LHC intergration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intergration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A615F24-D60C-4A26-A4E3-A33BBCF93759}" type="datetime3">
              <a:rPr lang="en-US" smtClean="0"/>
              <a:t>3 June 2008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intergration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B1E96FF-4C48-4D9D-A6E2-653FF3B4152C}" type="datetime3">
              <a:rPr lang="en-US" smtClean="0"/>
              <a:t>3 June 2008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intergration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28B80AE-2573-4975-B919-9AF13C5D1920}" type="datetime3">
              <a:rPr lang="en-US" smtClean="0"/>
              <a:t>3 June 2008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intergration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C63FD11-4A31-485D-8738-305248171340}" type="datetime3">
              <a:rPr lang="en-US" smtClean="0"/>
              <a:t>3 June 2008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intergration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5435AC8-A507-4D3E-AF13-5129EC2F1100}" type="datetime3">
              <a:rPr lang="en-US" smtClean="0"/>
              <a:t>3 June 2008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intergration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A2BC9ACA-BBC6-45DC-A634-F86C4DDBB70A}" type="datetime3">
              <a:rPr lang="en-US" smtClean="0"/>
              <a:t>3 June 2008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intergration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1846E4D-E59B-459F-8A93-E7ABEAAA0077}" type="datetime3">
              <a:rPr lang="en-US" smtClean="0"/>
              <a:t>3 June 2008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intergration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41B9525-1248-4B6D-9DAF-03153198EEAA}" type="datetime3">
              <a:rPr lang="en-US" smtClean="0"/>
              <a:t>3 June 2008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intergration</a:t>
            </a: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fld id="{E8AC3C73-4734-4E16-8E5C-53DC0CF396BD}" type="datetime3">
              <a:rPr lang="en-US" smtClean="0"/>
              <a:t>3 June 2008</a:t>
            </a:fld>
            <a:endParaRPr lang="en-US"/>
          </a:p>
        </p:txBody>
      </p:sp>
      <p:sp>
        <p:nvSpPr>
          <p:cNvPr id="24593" name="Line 17"/>
          <p:cNvSpPr>
            <a:spLocks noChangeShapeType="1"/>
          </p:cNvSpPr>
          <p:nvPr userDrawn="1"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lhc-commissioning.web.cern.ch/lhc-commissioning/dry-runs/systems/software-tests.htm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Integration Tests continued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Mike Lamont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Software tests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intergration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D66058-8582-419F-AA3B-A79C8D77E78A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52D2046-BD94-4BCE-B460-F60B1D1FBED8}" type="datetime3">
              <a:rPr lang="en-US" smtClean="0"/>
              <a:t>3 June 2008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71472" y="1928802"/>
            <a:ext cx="7929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http://lhc-commissioning.web.cern.ch/lhc-commissioning/dry-runs/systems/software-tests.htm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28794" y="4214818"/>
            <a:ext cx="50720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Plus a test environment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PGC++  - sectors 78 and 81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232289"/>
          </a:xfrm>
        </p:spPr>
        <p:txBody>
          <a:bodyPr/>
          <a:lstStyle/>
          <a:p>
            <a:r>
              <a:rPr lang="en-US" dirty="0" smtClean="0"/>
              <a:t>Machine Protection</a:t>
            </a:r>
          </a:p>
          <a:p>
            <a:pPr lvl="1"/>
            <a:r>
              <a:rPr lang="en-US" dirty="0" smtClean="0"/>
              <a:t>BIS to BLM, BIS to PIC, BIS to LHCb, BIS to injection</a:t>
            </a:r>
          </a:p>
          <a:p>
            <a:r>
              <a:rPr lang="en-US" dirty="0" smtClean="0"/>
              <a:t>LHCb</a:t>
            </a:r>
          </a:p>
          <a:p>
            <a:pPr lvl="1"/>
            <a:r>
              <a:rPr lang="en-US" dirty="0" smtClean="0"/>
              <a:t>Dipole and compensators,  Communication with Experiment</a:t>
            </a:r>
          </a:p>
          <a:p>
            <a:r>
              <a:rPr lang="en-US" dirty="0" smtClean="0"/>
              <a:t>Nominal Cycle</a:t>
            </a:r>
          </a:p>
          <a:p>
            <a:pPr lvl="1"/>
            <a:r>
              <a:rPr lang="en-US" dirty="0" smtClean="0"/>
              <a:t>2 sectors: pre-cycle, injection, ramp, squeeze plus septa/end TI8</a:t>
            </a:r>
          </a:p>
          <a:p>
            <a:r>
              <a:rPr lang="en-US" dirty="0" smtClean="0"/>
              <a:t>Injection</a:t>
            </a:r>
          </a:p>
          <a:p>
            <a:pPr lvl="1"/>
            <a:r>
              <a:rPr lang="en-US" dirty="0" smtClean="0"/>
              <a:t>TDI, Kickers, BI, End TI8</a:t>
            </a:r>
          </a:p>
          <a:p>
            <a:r>
              <a:rPr lang="en-US" dirty="0" smtClean="0"/>
              <a:t>Beam Instrumentation</a:t>
            </a:r>
          </a:p>
          <a:p>
            <a:pPr lvl="1"/>
            <a:r>
              <a:rPr lang="en-US" dirty="0" smtClean="0"/>
              <a:t>BPM, BLM,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intergration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15BF73AE-E729-4606-B776-E453F424B49D}" type="datetime3">
              <a:rPr lang="en-US" smtClean="0"/>
              <a:t>3 June 2008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429124" y="5929330"/>
            <a:ext cx="4286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Natural lead in to an injection test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85852" y="928670"/>
            <a:ext cx="6286544" cy="523220"/>
          </a:xfrm>
          <a:prstGeom prst="rect">
            <a:avLst/>
          </a:prstGeom>
          <a:noFill/>
          <a:ln>
            <a:solidFill>
              <a:schemeClr val="accent1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90000"/>
                  </a:schemeClr>
                </a:solidFill>
              </a:rPr>
              <a:t>Extended test of two cold sectors</a:t>
            </a:r>
            <a:endParaRPr lang="en-US" sz="2800" dirty="0">
              <a:solidFill>
                <a:schemeClr val="accent1">
                  <a:lumMod val="9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intergration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D66058-8582-419F-AA3B-A79C8D77E78A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D1F45208-E850-49CD-B499-57B0C69320FE}" type="datetime3">
              <a:rPr lang="en-US" smtClean="0"/>
              <a:t>3 June 2008</a:t>
            </a:fld>
            <a:endParaRPr lang="en-US" dirty="0"/>
          </a:p>
        </p:txBody>
      </p:sp>
      <p:pic>
        <p:nvPicPr>
          <p:cNvPr id="7" name="Picture 6" descr="integrationv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732" y="0"/>
            <a:ext cx="8324535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Integration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785794"/>
            <a:ext cx="8229600" cy="5429288"/>
          </a:xfrm>
        </p:spPr>
        <p:txBody>
          <a:bodyPr/>
          <a:lstStyle/>
          <a:p>
            <a:r>
              <a:rPr lang="en-US" dirty="0" smtClean="0"/>
              <a:t>Ongoing dry runs</a:t>
            </a:r>
          </a:p>
          <a:p>
            <a:pPr lvl="1"/>
            <a:r>
              <a:rPr lang="en-US" dirty="0" smtClean="0"/>
              <a:t>Beam Dump, Injection, PGC</a:t>
            </a:r>
            <a:endParaRPr lang="en-US" dirty="0" smtClean="0"/>
          </a:p>
          <a:p>
            <a:r>
              <a:rPr lang="en-US" dirty="0" smtClean="0"/>
              <a:t>Software</a:t>
            </a:r>
            <a:r>
              <a:rPr lang="en-US" dirty="0" smtClean="0"/>
              <a:t> tests/dry runs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From CCC using controls infrastructure and software </a:t>
            </a:r>
            <a:r>
              <a:rPr lang="en-US" dirty="0" smtClean="0">
                <a:solidFill>
                  <a:srgbClr val="008000"/>
                </a:solidFill>
              </a:rPr>
              <a:t> - check  </a:t>
            </a:r>
            <a:r>
              <a:rPr lang="en-US" dirty="0" smtClean="0">
                <a:solidFill>
                  <a:srgbClr val="008000"/>
                </a:solidFill>
              </a:rPr>
              <a:t>functionality of the individual </a:t>
            </a:r>
            <a:r>
              <a:rPr lang="en-US" dirty="0" smtClean="0">
                <a:solidFill>
                  <a:srgbClr val="008000"/>
                </a:solidFill>
              </a:rPr>
              <a:t>systems – continous mode</a:t>
            </a:r>
            <a:endParaRPr lang="en-US" dirty="0" smtClean="0"/>
          </a:p>
          <a:p>
            <a:pPr lvl="1"/>
            <a:r>
              <a:rPr lang="en-US" dirty="0" smtClean="0"/>
              <a:t>RF, Collimators, Beam Instrumentation</a:t>
            </a:r>
            <a:endParaRPr lang="en-US" dirty="0" smtClean="0"/>
          </a:p>
          <a:p>
            <a:r>
              <a:rPr lang="en-US" dirty="0" smtClean="0"/>
              <a:t>Experiments</a:t>
            </a:r>
          </a:p>
          <a:p>
            <a:pPr lvl="1"/>
            <a:r>
              <a:rPr lang="en-US" dirty="0" smtClean="0"/>
              <a:t>Communication, magnets…</a:t>
            </a:r>
          </a:p>
          <a:p>
            <a:r>
              <a:rPr lang="en-US" dirty="0" smtClean="0"/>
              <a:t>Machine protection tests</a:t>
            </a:r>
          </a:p>
          <a:p>
            <a:r>
              <a:rPr lang="en-US" dirty="0" smtClean="0"/>
              <a:t>PGC+, PGC++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Machine Protection </a:t>
            </a:r>
            <a:r>
              <a:rPr lang="en-US" dirty="0" smtClean="0">
                <a:solidFill>
                  <a:srgbClr val="008000"/>
                </a:solidFill>
              </a:rPr>
              <a:t>commissioning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Partial </a:t>
            </a:r>
            <a:r>
              <a:rPr lang="en-US" dirty="0" smtClean="0">
                <a:solidFill>
                  <a:srgbClr val="008000"/>
                </a:solidFill>
              </a:rPr>
              <a:t>machine checkout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Full </a:t>
            </a:r>
            <a:r>
              <a:rPr lang="en-US" dirty="0" smtClean="0">
                <a:solidFill>
                  <a:srgbClr val="008000"/>
                </a:solidFill>
              </a:rPr>
              <a:t>machine checkout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intergration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72DE5080-7382-45DE-BBDB-5357971D9BF4}" type="datetime3">
              <a:rPr lang="en-US" smtClean="0"/>
              <a:t>3 June 2008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PGC+: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5715040"/>
          </a:xfrm>
        </p:spPr>
        <p:txBody>
          <a:bodyPr/>
          <a:lstStyle/>
          <a:p>
            <a:r>
              <a:rPr lang="en-US" dirty="0" smtClean="0"/>
              <a:t>Sort optics etc. out to the full</a:t>
            </a:r>
          </a:p>
          <a:p>
            <a:pPr lvl="1"/>
            <a:r>
              <a:rPr lang="en-US" dirty="0" smtClean="0"/>
              <a:t>details, </a:t>
            </a:r>
            <a:r>
              <a:rPr lang="en-US" dirty="0" smtClean="0"/>
              <a:t>details</a:t>
            </a:r>
            <a:r>
              <a:rPr lang="en-US" dirty="0" smtClean="0"/>
              <a:t> </a:t>
            </a:r>
            <a:r>
              <a:rPr lang="en-US" dirty="0" smtClean="0"/>
              <a:t>(acc, dec, corrections…)</a:t>
            </a:r>
            <a:endParaRPr lang="en-US" dirty="0" smtClean="0"/>
          </a:p>
          <a:p>
            <a:r>
              <a:rPr lang="en-US" dirty="0" smtClean="0"/>
              <a:t>Injection actual settings</a:t>
            </a:r>
          </a:p>
          <a:p>
            <a:pPr lvl="1"/>
            <a:r>
              <a:rPr lang="en-US" dirty="0" smtClean="0"/>
              <a:t>Collimators</a:t>
            </a:r>
          </a:p>
          <a:p>
            <a:pPr lvl="1"/>
            <a:r>
              <a:rPr lang="en-US" dirty="0" smtClean="0"/>
              <a:t>Kickers</a:t>
            </a:r>
          </a:p>
          <a:p>
            <a:r>
              <a:rPr lang="en-US" dirty="0" smtClean="0"/>
              <a:t>Context independent</a:t>
            </a:r>
          </a:p>
          <a:p>
            <a:pPr lvl="1"/>
            <a:r>
              <a:rPr lang="en-US" dirty="0" smtClean="0"/>
              <a:t>Power converter parameters</a:t>
            </a:r>
          </a:p>
          <a:p>
            <a:r>
              <a:rPr lang="en-US" dirty="0" smtClean="0"/>
              <a:t>Pre-cycle, injection, ramp, squeeze, collide, ramp-down</a:t>
            </a:r>
          </a:p>
          <a:p>
            <a:r>
              <a:rPr lang="en-US" dirty="0" smtClean="0"/>
              <a:t>Ramp variations – energy/optics</a:t>
            </a:r>
          </a:p>
          <a:p>
            <a:r>
              <a:rPr lang="en-US" dirty="0" smtClean="0"/>
              <a:t>Squeeze variations</a:t>
            </a:r>
          </a:p>
          <a:p>
            <a:r>
              <a:rPr lang="en-US" dirty="0" smtClean="0"/>
              <a:t>All knobs, bumps</a:t>
            </a:r>
          </a:p>
          <a:p>
            <a:pPr lvl="1"/>
            <a:r>
              <a:rPr lang="en-US" dirty="0" smtClean="0"/>
              <a:t>separation bump </a:t>
            </a:r>
          </a:p>
          <a:p>
            <a:pPr lvl="1"/>
            <a:r>
              <a:rPr lang="en-US" dirty="0" smtClean="0"/>
              <a:t>crossing angle bump </a:t>
            </a:r>
          </a:p>
          <a:p>
            <a:pPr lvl="1"/>
            <a:r>
              <a:rPr lang="en-US" dirty="0" smtClean="0"/>
              <a:t>Q, Q’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intergration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F7B16F11-C27E-414A-9E97-3A7250282D3D}" type="datetime3">
              <a:rPr lang="en-US" smtClean="0"/>
              <a:t>3 June 2008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PGC+: FIDEL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285992"/>
            <a:ext cx="8229600" cy="3875099"/>
          </a:xfrm>
        </p:spPr>
        <p:txBody>
          <a:bodyPr/>
          <a:lstStyle/>
          <a:p>
            <a:r>
              <a:rPr lang="en-US" dirty="0" smtClean="0"/>
              <a:t>Transfer functions for all magnet circuits</a:t>
            </a:r>
          </a:p>
          <a:p>
            <a:endParaRPr lang="en-US" dirty="0" smtClean="0"/>
          </a:p>
          <a:p>
            <a:r>
              <a:rPr lang="en-US" dirty="0" smtClean="0"/>
              <a:t>Harmonic errors for quads and bends </a:t>
            </a:r>
          </a:p>
          <a:p>
            <a:endParaRPr lang="en-US" dirty="0" smtClean="0"/>
          </a:p>
          <a:p>
            <a:r>
              <a:rPr lang="en-US" dirty="0" smtClean="0"/>
              <a:t>Decay correction at injection</a:t>
            </a:r>
          </a:p>
          <a:p>
            <a:pPr lvl="1"/>
            <a:r>
              <a:rPr lang="en-US" dirty="0" smtClean="0"/>
              <a:t>all multipoles</a:t>
            </a:r>
          </a:p>
          <a:p>
            <a:endParaRPr lang="en-US" dirty="0" smtClean="0"/>
          </a:p>
          <a:p>
            <a:r>
              <a:rPr lang="en-US" dirty="0" smtClean="0"/>
              <a:t>Snapback correction at start of ramp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intergration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BA1030D7-5978-4E07-AD53-C3F0DFDA3360}" type="datetime3">
              <a:rPr lang="en-US" smtClean="0"/>
              <a:t>3 June 2008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14348" y="1071546"/>
            <a:ext cx="73581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90000"/>
                  </a:schemeClr>
                </a:solidFill>
              </a:rPr>
              <a:t>Deploy and check everything we’ve got from Luca &amp; team</a:t>
            </a:r>
            <a:endParaRPr lang="en-US" dirty="0">
              <a:solidFill>
                <a:schemeClr val="accent1">
                  <a:lumMod val="9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PGC+: Drive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Full cycle tests of all available </a:t>
            </a:r>
            <a:r>
              <a:rPr lang="en-US" dirty="0" smtClean="0"/>
              <a:t>circuits</a:t>
            </a:r>
          </a:p>
          <a:p>
            <a:pPr lvl="1"/>
            <a:r>
              <a:rPr lang="en-US" dirty="0" smtClean="0"/>
              <a:t>plus RF (test devices), and </a:t>
            </a:r>
            <a:r>
              <a:rPr lang="en-US" dirty="0" smtClean="0">
                <a:solidFill>
                  <a:srgbClr val="FF0000"/>
                </a:solidFill>
              </a:rPr>
              <a:t>collimators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Check and set full parameter space</a:t>
            </a:r>
          </a:p>
          <a:p>
            <a:pPr lvl="1"/>
            <a:r>
              <a:rPr lang="en-US" dirty="0" smtClean="0"/>
              <a:t>Pre-cycle, injection, ramp, squeeze, collide, ramp-down</a:t>
            </a:r>
          </a:p>
          <a:p>
            <a:r>
              <a:rPr lang="en-US" dirty="0" smtClean="0"/>
              <a:t>Establish </a:t>
            </a:r>
            <a:r>
              <a:rPr lang="en-US" dirty="0" smtClean="0"/>
              <a:t>near-perfect control of power converters </a:t>
            </a:r>
          </a:p>
          <a:p>
            <a:pPr lvl="1"/>
            <a:r>
              <a:rPr lang="en-US" dirty="0" smtClean="0"/>
              <a:t>Circuit </a:t>
            </a:r>
            <a:r>
              <a:rPr lang="en-US" dirty="0" smtClean="0"/>
              <a:t>limits, parameters…</a:t>
            </a:r>
            <a:endParaRPr lang="en-US" dirty="0" smtClean="0"/>
          </a:p>
          <a:p>
            <a:r>
              <a:rPr lang="en-US" dirty="0" smtClean="0"/>
              <a:t>Test </a:t>
            </a:r>
            <a:r>
              <a:rPr lang="en-US" dirty="0" smtClean="0"/>
              <a:t>trim (acc, dec, dI/dt…)</a:t>
            </a:r>
            <a:endParaRPr lang="en-US" dirty="0" smtClean="0"/>
          </a:p>
          <a:p>
            <a:pPr lvl="1"/>
            <a:r>
              <a:rPr lang="en-US" dirty="0" smtClean="0"/>
              <a:t>Tune </a:t>
            </a:r>
            <a:r>
              <a:rPr lang="en-US" dirty="0" smtClean="0"/>
              <a:t>[lattice, correction]</a:t>
            </a:r>
          </a:p>
          <a:p>
            <a:pPr lvl="1"/>
            <a:r>
              <a:rPr lang="en-US" dirty="0" smtClean="0"/>
              <a:t>Chromaticity</a:t>
            </a:r>
          </a:p>
          <a:p>
            <a:pPr lvl="1"/>
            <a:r>
              <a:rPr lang="en-US" dirty="0" smtClean="0"/>
              <a:t>Multipoles</a:t>
            </a:r>
          </a:p>
          <a:p>
            <a:pPr lvl="1"/>
            <a:r>
              <a:rPr lang="en-US" dirty="0" smtClean="0"/>
              <a:t>Separation </a:t>
            </a:r>
            <a:r>
              <a:rPr lang="en-US" dirty="0" smtClean="0"/>
              <a:t>bumps</a:t>
            </a:r>
          </a:p>
          <a:p>
            <a:pPr lvl="1"/>
            <a:r>
              <a:rPr lang="en-US" dirty="0" smtClean="0"/>
              <a:t>Coupling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intergration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CD57E14-4D6E-4E8A-8C84-3A43D1D709CE}" type="datetime3">
              <a:rPr lang="en-US" smtClean="0"/>
              <a:t>3 June 2008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intergration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DC9646-F5F7-408C-857E-3EB33DE05024}" type="slidenum">
              <a:rPr lang="en-US"/>
              <a:pPr/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383F18F-7D57-485E-BFC7-7DA3BCA45526}" type="datetime3">
              <a:rPr lang="en-US" smtClean="0"/>
              <a:t>3 June 2008</a:t>
            </a:fld>
            <a:endParaRPr lang="en-US"/>
          </a:p>
        </p:txBody>
      </p:sp>
      <p:sp>
        <p:nvSpPr>
          <p:cNvPr id="88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Physics/Experiments Dry Run</a:t>
            </a:r>
          </a:p>
        </p:txBody>
      </p:sp>
      <p:sp>
        <p:nvSpPr>
          <p:cNvPr id="88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Luminosity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Acquisition and display, BRA application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Optimization, trims, bumps etc.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Dry Luminosity </a:t>
            </a:r>
            <a:r>
              <a:rPr lang="en-US" smtClean="0"/>
              <a:t>Scans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 dirty="0"/>
              <a:t>Experiment Instrumentation &amp; signals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BCMs, Lumi etc.</a:t>
            </a:r>
          </a:p>
          <a:p>
            <a:pPr>
              <a:lnSpc>
                <a:spcPct val="90000"/>
              </a:lnSpc>
            </a:pPr>
            <a:r>
              <a:rPr lang="en-US" dirty="0"/>
              <a:t>Experiment communication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DIP – to &amp; from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Vetos, Handshakes</a:t>
            </a:r>
          </a:p>
          <a:p>
            <a:pPr>
              <a:lnSpc>
                <a:spcPct val="90000"/>
              </a:lnSpc>
            </a:pPr>
            <a:r>
              <a:rPr lang="en-US" dirty="0"/>
              <a:t>Interlocks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Beam abort, injection inhibit</a:t>
            </a:r>
          </a:p>
          <a:p>
            <a:pPr>
              <a:lnSpc>
                <a:spcPct val="90000"/>
              </a:lnSpc>
            </a:pPr>
            <a:r>
              <a:rPr lang="en-US" dirty="0"/>
              <a:t>Magnets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Alice/LHC dipoles and compensation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tests/dry runs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intergration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D66058-8582-419F-AA3B-A79C8D77E78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07F5CAC-AC35-4395-AF7C-CA1B232D1683}" type="datetime3">
              <a:rPr lang="en-US" smtClean="0"/>
              <a:t>3 June 2008</a:t>
            </a:fld>
            <a:endParaRPr lang="en-US" dirty="0"/>
          </a:p>
        </p:txBody>
      </p:sp>
      <p:graphicFrame>
        <p:nvGraphicFramePr>
          <p:cNvPr id="6" name="Group 199"/>
          <p:cNvGraphicFramePr>
            <a:graphicFrameLocks noGrp="1"/>
          </p:cNvGraphicFramePr>
          <p:nvPr/>
        </p:nvGraphicFramePr>
        <p:xfrm>
          <a:off x="500034" y="857232"/>
          <a:ext cx="8286808" cy="5195811"/>
        </p:xfrm>
        <a:graphic>
          <a:graphicData uri="http://schemas.openxmlformats.org/drawingml/2006/table">
            <a:tbl>
              <a:tblPr/>
              <a:tblGrid>
                <a:gridCol w="3033564"/>
                <a:gridCol w="5253244"/>
              </a:tblGrid>
              <a:tr h="4127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Tests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INJECTION KICKERS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Dry run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BEAM DUMP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Dry run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POWER CONVERTERS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PGC[++]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COLLIMATORS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Include in PGC when available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RF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LSA roll out and tests June</a:t>
                      </a:r>
                      <a:b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</a:b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System available end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June for dry runs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TRANVERSE FB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Whenever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MAGNETS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PGC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MKQA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, AC dipole etc.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IST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WARM MAGNETS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PGC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TI8/2 DR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SPECTROMETERS etc.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Tests in June – LHCb and Alice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MACHINE PROTECTION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Rattle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362200" y="3024174"/>
            <a:ext cx="20288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RF_TOTAL_VOLTAGE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4724400" y="3024174"/>
            <a:ext cx="23066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RFVOLTAGE_PARTITION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5638800" y="4167174"/>
            <a:ext cx="1963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RFVOLTAGE_PHASE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2743200" y="4167174"/>
            <a:ext cx="18430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RFVOLTAGE_AMPL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209800" y="5843574"/>
            <a:ext cx="14970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RFVOLTAGE_Q</a:t>
            </a: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5029200" y="5767374"/>
            <a:ext cx="14081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RFVOLTAGE_I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7467600" y="2185974"/>
            <a:ext cx="15192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COUPLER_POS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343400" y="1500174"/>
            <a:ext cx="14906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BUCKET_AREA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2895600" y="1500174"/>
            <a:ext cx="1249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MOMENTUM</a:t>
            </a:r>
          </a:p>
        </p:txBody>
      </p:sp>
      <p:sp>
        <p:nvSpPr>
          <p:cNvPr id="2063" name="Line 15"/>
          <p:cNvSpPr>
            <a:spLocks noChangeShapeType="1"/>
          </p:cNvSpPr>
          <p:nvPr/>
        </p:nvSpPr>
        <p:spPr bwMode="auto">
          <a:xfrm>
            <a:off x="3429000" y="1804974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4" name="Line 16"/>
          <p:cNvSpPr>
            <a:spLocks noChangeShapeType="1"/>
          </p:cNvSpPr>
          <p:nvPr/>
        </p:nvSpPr>
        <p:spPr bwMode="auto">
          <a:xfrm flipH="1">
            <a:off x="3429000" y="1881174"/>
            <a:ext cx="14478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7" name="Line 19"/>
          <p:cNvSpPr>
            <a:spLocks noChangeShapeType="1"/>
          </p:cNvSpPr>
          <p:nvPr/>
        </p:nvSpPr>
        <p:spPr bwMode="auto">
          <a:xfrm>
            <a:off x="3352800" y="4395774"/>
            <a:ext cx="762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8" name="Line 20"/>
          <p:cNvSpPr>
            <a:spLocks noChangeShapeType="1"/>
          </p:cNvSpPr>
          <p:nvPr/>
        </p:nvSpPr>
        <p:spPr bwMode="auto">
          <a:xfrm>
            <a:off x="3429000" y="3328974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4495800" y="1271574"/>
            <a:ext cx="1219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000" i="1">
                <a:solidFill>
                  <a:srgbClr val="FF3300"/>
                </a:solidFill>
              </a:rPr>
              <a:t>Value generator 1</a:t>
            </a:r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7086600" y="1271574"/>
            <a:ext cx="1219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000" i="1">
                <a:solidFill>
                  <a:srgbClr val="FF3300"/>
                </a:solidFill>
              </a:rPr>
              <a:t>Value generator 2</a:t>
            </a: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2667000" y="2871774"/>
            <a:ext cx="8096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i="1">
                <a:solidFill>
                  <a:schemeClr val="accent2"/>
                </a:solidFill>
              </a:rPr>
              <a:t>Makerule 1</a:t>
            </a:r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2590800" y="4014774"/>
            <a:ext cx="8096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i="1">
                <a:solidFill>
                  <a:schemeClr val="accent2"/>
                </a:solidFill>
              </a:rPr>
              <a:t>Makerule 2</a:t>
            </a:r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2590800" y="5538774"/>
            <a:ext cx="8096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i="1">
                <a:solidFill>
                  <a:schemeClr val="accent2"/>
                </a:solidFill>
              </a:rPr>
              <a:t>Makerule 3</a:t>
            </a:r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4876800" y="5081574"/>
            <a:ext cx="8096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i="1">
                <a:solidFill>
                  <a:schemeClr val="accent2"/>
                </a:solidFill>
              </a:rPr>
              <a:t>Makerule 4</a:t>
            </a:r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0" y="1652574"/>
            <a:ext cx="20240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SYNCH_FREQUENCY</a:t>
            </a:r>
          </a:p>
        </p:txBody>
      </p:sp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0" y="2185974"/>
            <a:ext cx="2063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BUCKET_AREA_CALC</a:t>
            </a:r>
          </a:p>
        </p:txBody>
      </p:sp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152400" y="3938574"/>
            <a:ext cx="10937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DELTAP_P</a:t>
            </a:r>
          </a:p>
        </p:txBody>
      </p:sp>
      <p:sp>
        <p:nvSpPr>
          <p:cNvPr id="2082" name="Line 34"/>
          <p:cNvSpPr>
            <a:spLocks noChangeShapeType="1"/>
          </p:cNvSpPr>
          <p:nvPr/>
        </p:nvSpPr>
        <p:spPr bwMode="auto">
          <a:xfrm flipH="1">
            <a:off x="1981200" y="1652574"/>
            <a:ext cx="914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3" name="Line 35"/>
          <p:cNvSpPr>
            <a:spLocks noChangeShapeType="1"/>
          </p:cNvSpPr>
          <p:nvPr/>
        </p:nvSpPr>
        <p:spPr bwMode="auto">
          <a:xfrm flipH="1" flipV="1">
            <a:off x="1981200" y="2338374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4" name="Line 36"/>
          <p:cNvSpPr>
            <a:spLocks noChangeShapeType="1"/>
          </p:cNvSpPr>
          <p:nvPr/>
        </p:nvSpPr>
        <p:spPr bwMode="auto">
          <a:xfrm flipH="1" flipV="1">
            <a:off x="2057400" y="1804974"/>
            <a:ext cx="457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5" name="Line 37"/>
          <p:cNvSpPr>
            <a:spLocks noChangeShapeType="1"/>
          </p:cNvSpPr>
          <p:nvPr/>
        </p:nvSpPr>
        <p:spPr bwMode="auto">
          <a:xfrm flipH="1">
            <a:off x="762000" y="3252774"/>
            <a:ext cx="1752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6" name="Line 38"/>
          <p:cNvSpPr>
            <a:spLocks noChangeShapeType="1"/>
          </p:cNvSpPr>
          <p:nvPr/>
        </p:nvSpPr>
        <p:spPr bwMode="auto">
          <a:xfrm flipH="1">
            <a:off x="1981200" y="1652574"/>
            <a:ext cx="990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7" name="Line 39"/>
          <p:cNvSpPr>
            <a:spLocks noChangeShapeType="1"/>
          </p:cNvSpPr>
          <p:nvPr/>
        </p:nvSpPr>
        <p:spPr bwMode="auto">
          <a:xfrm flipH="1">
            <a:off x="838200" y="1652574"/>
            <a:ext cx="21336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8" name="Text Box 40"/>
          <p:cNvSpPr txBox="1">
            <a:spLocks noChangeArrowheads="1"/>
          </p:cNvSpPr>
          <p:nvPr/>
        </p:nvSpPr>
        <p:spPr bwMode="auto">
          <a:xfrm>
            <a:off x="1143000" y="3633774"/>
            <a:ext cx="8096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i="1">
                <a:solidFill>
                  <a:schemeClr val="accent2"/>
                </a:solidFill>
              </a:rPr>
              <a:t>Makerule 6</a:t>
            </a:r>
          </a:p>
        </p:txBody>
      </p:sp>
      <p:sp>
        <p:nvSpPr>
          <p:cNvPr id="2089" name="Text Box 41"/>
          <p:cNvSpPr txBox="1">
            <a:spLocks noChangeArrowheads="1"/>
          </p:cNvSpPr>
          <p:nvPr/>
        </p:nvSpPr>
        <p:spPr bwMode="auto">
          <a:xfrm>
            <a:off x="1905000" y="1500174"/>
            <a:ext cx="8096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i="1">
                <a:solidFill>
                  <a:schemeClr val="accent2"/>
                </a:solidFill>
              </a:rPr>
              <a:t>Makerule 7</a:t>
            </a:r>
          </a:p>
        </p:txBody>
      </p:sp>
      <p:sp>
        <p:nvSpPr>
          <p:cNvPr id="2090" name="Text Box 42"/>
          <p:cNvSpPr txBox="1">
            <a:spLocks noChangeArrowheads="1"/>
          </p:cNvSpPr>
          <p:nvPr/>
        </p:nvSpPr>
        <p:spPr bwMode="auto">
          <a:xfrm>
            <a:off x="1143000" y="2414574"/>
            <a:ext cx="8096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i="1">
                <a:solidFill>
                  <a:schemeClr val="accent2"/>
                </a:solidFill>
              </a:rPr>
              <a:t>Makerule 5</a:t>
            </a:r>
          </a:p>
        </p:txBody>
      </p:sp>
      <p:sp>
        <p:nvSpPr>
          <p:cNvPr id="2091" name="Line 43"/>
          <p:cNvSpPr>
            <a:spLocks noChangeShapeType="1"/>
          </p:cNvSpPr>
          <p:nvPr/>
        </p:nvSpPr>
        <p:spPr bwMode="auto">
          <a:xfrm flipH="1">
            <a:off x="3581400" y="3252774"/>
            <a:ext cx="1524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2" name="Line 44"/>
          <p:cNvSpPr>
            <a:spLocks noChangeShapeType="1"/>
          </p:cNvSpPr>
          <p:nvPr/>
        </p:nvSpPr>
        <p:spPr bwMode="auto">
          <a:xfrm flipH="1">
            <a:off x="5334000" y="4395774"/>
            <a:ext cx="8382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3" name="Line 45"/>
          <p:cNvSpPr>
            <a:spLocks noChangeShapeType="1"/>
          </p:cNvSpPr>
          <p:nvPr/>
        </p:nvSpPr>
        <p:spPr bwMode="auto">
          <a:xfrm>
            <a:off x="3810000" y="4395774"/>
            <a:ext cx="1524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4" name="Line 46"/>
          <p:cNvSpPr>
            <a:spLocks noChangeShapeType="1"/>
          </p:cNvSpPr>
          <p:nvPr/>
        </p:nvSpPr>
        <p:spPr bwMode="auto">
          <a:xfrm flipH="1">
            <a:off x="3429000" y="4395774"/>
            <a:ext cx="25146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5" name="Text Box 47"/>
          <p:cNvSpPr txBox="1">
            <a:spLocks noChangeArrowheads="1"/>
          </p:cNvSpPr>
          <p:nvPr/>
        </p:nvSpPr>
        <p:spPr bwMode="auto">
          <a:xfrm>
            <a:off x="5334000" y="2795574"/>
            <a:ext cx="1219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000" i="1">
                <a:solidFill>
                  <a:srgbClr val="FF3300"/>
                </a:solidFill>
              </a:rPr>
              <a:t>Value generator 3</a:t>
            </a:r>
          </a:p>
        </p:txBody>
      </p:sp>
      <p:sp>
        <p:nvSpPr>
          <p:cNvPr id="2096" name="Text Box 48"/>
          <p:cNvSpPr txBox="1">
            <a:spLocks noChangeArrowheads="1"/>
          </p:cNvSpPr>
          <p:nvPr/>
        </p:nvSpPr>
        <p:spPr bwMode="auto">
          <a:xfrm>
            <a:off x="5943600" y="3938574"/>
            <a:ext cx="1219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000" i="1">
                <a:solidFill>
                  <a:srgbClr val="FF3300"/>
                </a:solidFill>
              </a:rPr>
              <a:t>Value generator 4</a:t>
            </a:r>
          </a:p>
        </p:txBody>
      </p:sp>
      <p:sp>
        <p:nvSpPr>
          <p:cNvPr id="2097" name="Text Box 49"/>
          <p:cNvSpPr txBox="1">
            <a:spLocks noChangeArrowheads="1"/>
          </p:cNvSpPr>
          <p:nvPr/>
        </p:nvSpPr>
        <p:spPr bwMode="auto">
          <a:xfrm>
            <a:off x="2786050" y="6243638"/>
            <a:ext cx="3452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3300"/>
                </a:solidFill>
              </a:rPr>
              <a:t>CAVITY CONTROLLER</a:t>
            </a:r>
          </a:p>
        </p:txBody>
      </p:sp>
      <p:sp>
        <p:nvSpPr>
          <p:cNvPr id="2100" name="Text Box 52"/>
          <p:cNvSpPr txBox="1">
            <a:spLocks noChangeArrowheads="1"/>
          </p:cNvSpPr>
          <p:nvPr/>
        </p:nvSpPr>
        <p:spPr bwMode="auto">
          <a:xfrm>
            <a:off x="7239000" y="1423974"/>
            <a:ext cx="91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Cavity_Q</a:t>
            </a:r>
          </a:p>
        </p:txBody>
      </p:sp>
      <p:sp>
        <p:nvSpPr>
          <p:cNvPr id="2101" name="Line 53"/>
          <p:cNvSpPr>
            <a:spLocks noChangeShapeType="1"/>
          </p:cNvSpPr>
          <p:nvPr/>
        </p:nvSpPr>
        <p:spPr bwMode="auto">
          <a:xfrm>
            <a:off x="7620000" y="1728774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02" name="Text Box 54"/>
          <p:cNvSpPr txBox="1">
            <a:spLocks noChangeArrowheads="1"/>
          </p:cNvSpPr>
          <p:nvPr/>
        </p:nvSpPr>
        <p:spPr bwMode="auto">
          <a:xfrm>
            <a:off x="7620000" y="1881174"/>
            <a:ext cx="879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i="1">
                <a:solidFill>
                  <a:schemeClr val="accent2"/>
                </a:solidFill>
              </a:rPr>
              <a:t>Makerule 12</a:t>
            </a:r>
          </a:p>
        </p:txBody>
      </p:sp>
      <p:sp>
        <p:nvSpPr>
          <p:cNvPr id="43" name="Title 4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RF - LSA</a:t>
            </a:r>
            <a:endParaRPr lang="en-US" dirty="0"/>
          </a:p>
        </p:txBody>
      </p:sp>
      <p:sp>
        <p:nvSpPr>
          <p:cNvPr id="44" name="Date Placeholder 4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B5F66B77-A06E-4314-B072-0071047CCBB6}" type="datetime3">
              <a:rPr lang="en-US" smtClean="0"/>
              <a:t>3 June 2008</a:t>
            </a:fld>
            <a:endParaRPr lang="en-US" dirty="0"/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D66058-8582-419F-AA3B-A79C8D77E78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6" name="Footer Placeholder 4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intergration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intergration</a:t>
            </a:r>
            <a:endParaRPr lang="en-US"/>
          </a:p>
        </p:txBody>
      </p:sp>
      <p:sp>
        <p:nvSpPr>
          <p:cNvPr id="149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CB5993-1A23-4DEE-9AF9-C9303C4BD7B9}" type="slidenum">
              <a:rPr lang="en-US"/>
              <a:pPr/>
              <a:t>9</a:t>
            </a:fld>
            <a:endParaRPr lang="en-US"/>
          </a:p>
        </p:txBody>
      </p:sp>
      <p:sp>
        <p:nvSpPr>
          <p:cNvPr id="150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C124CB8-EEA3-43BF-96CD-3016B65BFE99}" type="datetime3">
              <a:rPr lang="en-US" smtClean="0"/>
              <a:t>3 June 2008</a:t>
            </a:fld>
            <a:endParaRPr lang="en-US"/>
          </a:p>
        </p:txBody>
      </p:sp>
      <p:graphicFrame>
        <p:nvGraphicFramePr>
          <p:cNvPr id="864455" name="Group 199"/>
          <p:cNvGraphicFramePr>
            <a:graphicFrameLocks noGrp="1"/>
          </p:cNvGraphicFramePr>
          <p:nvPr/>
        </p:nvGraphicFramePr>
        <p:xfrm>
          <a:off x="395288" y="944563"/>
          <a:ext cx="8339137" cy="5368610"/>
        </p:xfrm>
        <a:graphic>
          <a:graphicData uri="http://schemas.openxmlformats.org/drawingml/2006/table">
            <a:tbl>
              <a:tblPr/>
              <a:tblGrid>
                <a:gridCol w="2952750"/>
                <a:gridCol w="598487"/>
                <a:gridCol w="598488"/>
                <a:gridCol w="598487"/>
                <a:gridCol w="598488"/>
                <a:gridCol w="598487"/>
                <a:gridCol w="598488"/>
                <a:gridCol w="598487"/>
                <a:gridCol w="598488"/>
                <a:gridCol w="598487"/>
              </a:tblGrid>
              <a:tr h="1189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Application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XPOC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Analog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Acquisition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Alarms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SIS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MCS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PM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Timing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RBAC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INJECTION KICKERS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BEAM DUMP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POWER CONVERTERS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XX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COLLIMATORS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RF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X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TRANVERSE FB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MAGNETS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MKQA etc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WARM MAGNETS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RADIATION MONITORS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SPECTROMETERS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64448" name="Rectangle 19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 </a:t>
            </a:r>
            <a:r>
              <a:rPr lang="en-US" dirty="0" smtClean="0"/>
              <a:t>– Hardware - generics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20075</TotalTime>
  <Words>606</Words>
  <Application>Microsoft Office PowerPoint</Application>
  <PresentationFormat>On-screen Show (4:3)</PresentationFormat>
  <Paragraphs>255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Pixel</vt:lpstr>
      <vt:lpstr>Integration Tests continued</vt:lpstr>
      <vt:lpstr>Integration tests</vt:lpstr>
      <vt:lpstr>PGC+: Generation</vt:lpstr>
      <vt:lpstr>PGC+: FIDEL</vt:lpstr>
      <vt:lpstr>PGC+: Drive</vt:lpstr>
      <vt:lpstr>Physics/Experiments Dry Run</vt:lpstr>
      <vt:lpstr>Hardware tests/dry runs</vt:lpstr>
      <vt:lpstr>RF - LSA</vt:lpstr>
      <vt:lpstr>Objectives – Hardware - generics</vt:lpstr>
      <vt:lpstr>Software tests</vt:lpstr>
      <vt:lpstr>PGC++  - sectors 78 and 81</vt:lpstr>
      <vt:lpstr>Schedule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Lamont</cp:lastModifiedBy>
  <cp:revision>1151</cp:revision>
  <dcterms:created xsi:type="dcterms:W3CDTF">2006-02-06T12:33:58Z</dcterms:created>
  <dcterms:modified xsi:type="dcterms:W3CDTF">2008-06-03T11:55:59Z</dcterms:modified>
</cp:coreProperties>
</file>