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17" r:id="rId3"/>
    <p:sldId id="429" r:id="rId4"/>
    <p:sldId id="430" r:id="rId5"/>
    <p:sldId id="431" r:id="rId6"/>
    <p:sldId id="432" r:id="rId7"/>
    <p:sldId id="433" r:id="rId8"/>
    <p:sldId id="435" r:id="rId9"/>
    <p:sldId id="436" r:id="rId10"/>
    <p:sldId id="437" r:id="rId11"/>
    <p:sldId id="438" r:id="rId12"/>
    <p:sldId id="434" r:id="rId13"/>
    <p:sldId id="439" r:id="rId14"/>
    <p:sldId id="440" r:id="rId15"/>
    <p:sldId id="441" r:id="rId16"/>
    <p:sldId id="442" r:id="rId17"/>
  </p:sldIdLst>
  <p:sldSz cx="9144000" cy="6858000" type="screen4x3"/>
  <p:notesSz cx="6731000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0000"/>
    <a:srgbClr val="CCFF99"/>
    <a:srgbClr val="FFCC99"/>
    <a:srgbClr val="FF9999"/>
    <a:srgbClr val="FF99FF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593" autoAdjust="0"/>
    <p:restoredTop sz="94660"/>
  </p:normalViewPr>
  <p:slideViewPr>
    <p:cSldViewPr>
      <p:cViewPr varScale="1">
        <p:scale>
          <a:sx n="69" d="100"/>
          <a:sy n="69" d="100"/>
        </p:scale>
        <p:origin x="-2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3C3A9FC-DF2D-483B-B934-60A8825AE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71C0C35-4DF6-4AE1-8AA5-EBF14F17A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78072-7EF5-4327-A5D7-97ADEAA55D86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LHCCWG - May 6th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4B95-DD5E-4CD1-85F6-644BAE58C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LHCCWG - May 6th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E201-4921-4E22-88B5-E1DF6DE87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LHCCWG - May 6th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A82C7-60B6-4545-BEF1-7529D1976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LHCCWG - May 6th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F0406-D8C7-46D3-82E7-2735D8962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B31C6C-62E4-4BFF-8178-DEBFE70378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55A6E1-B159-4E75-BADD-D6B246F10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LHCCWG - May 6th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8C7F5-7996-40C2-9E55-B6E43811E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LHCCWG - May 6th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CC252-08B5-47DD-8413-B6FA6B9E9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LHCCWG - May 6th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6C374-A583-4EF2-832B-EF18A747D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LHCCWG - May 6th 2008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A05F-0070-4849-ACCC-A7D567C5A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LHCCWG - May 6th 2008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D1D7C-2ABB-497A-B069-4932874EF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LHCCWG - May 6th 2008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D5C3B-138D-4346-BA2B-BBFFB827C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LHCCWG - May 6th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76FA-4FF6-4E1F-8D10-24187BF64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LHCCWG - May 6th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CE62-E2A9-48D4-ACE6-199DE6230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LHCCWG - May 6th 2008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69D8E7B-521F-424C-9751-1CF1E87B8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hcc.web.cern.ch/hcc/nonconform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LHCCWG - May 6th 2008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96F395-B07E-4C39-9014-D96434FC5AAB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10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Non-conformities and their consequences </a:t>
            </a:r>
            <a:endParaRPr lang="en-GB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524000"/>
            <a:ext cx="8305800" cy="685800"/>
          </a:xfrm>
        </p:spPr>
        <p:txBody>
          <a:bodyPr/>
          <a:lstStyle/>
          <a:p>
            <a:pPr eaLnBrk="1" hangingPunct="1"/>
            <a:r>
              <a:rPr lang="en-GB" dirty="0" smtClean="0"/>
              <a:t>M. Giovannozzi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8600" y="2439412"/>
            <a:ext cx="86106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9400" indent="-279400" algn="just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Non-conformities for sector 5-6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79400" indent="-279400" algn="just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Non-conformities for sector 4-5</a:t>
            </a:r>
          </a:p>
          <a:p>
            <a:pPr marL="279400" indent="-279400" algn="just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Follow up of powering strategies during hardware commissioning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Acknowledgements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R. Bailey, M. Lamont, S. Russenschuck, A.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Siemko, W. Venturini Delsolaro.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LHCCWG - May 6th 2008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Non-conformities for sector 4-5 - III</a:t>
            </a:r>
          </a:p>
        </p:txBody>
      </p:sp>
      <p:pic>
        <p:nvPicPr>
          <p:cNvPr id="8" name="Content Placeholder 7" descr="NCs45_Page_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331" t="8418" r="8331" b="9085"/>
          <a:stretch>
            <a:fillRect/>
          </a:stretch>
        </p:blipFill>
        <p:spPr>
          <a:xfrm>
            <a:off x="228600" y="701040"/>
            <a:ext cx="8686800" cy="60807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LHCCWG - May 6th 2008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Non-conformities for sector 4-5 - IV</a:t>
            </a:r>
          </a:p>
        </p:txBody>
      </p:sp>
      <p:pic>
        <p:nvPicPr>
          <p:cNvPr id="7" name="Content Placeholder 6" descr="NCs45_Page_3.jpg"/>
          <p:cNvPicPr>
            <a:picLocks noGrp="1" noChangeAspect="1"/>
          </p:cNvPicPr>
          <p:nvPr>
            <p:ph idx="1"/>
          </p:nvPr>
        </p:nvPicPr>
        <p:blipFill>
          <a:blip r:embed="rId2"/>
          <a:srcRect l="8331" t="8418" r="8331" b="20870"/>
          <a:stretch>
            <a:fillRect/>
          </a:stretch>
        </p:blipFill>
        <p:spPr>
          <a:xfrm>
            <a:off x="76200" y="838200"/>
            <a:ext cx="9017000" cy="5410200"/>
          </a:xfrm>
        </p:spPr>
      </p:pic>
      <p:sp>
        <p:nvSpPr>
          <p:cNvPr id="9" name="Rectangle 8"/>
          <p:cNvSpPr/>
          <p:nvPr/>
        </p:nvSpPr>
        <p:spPr>
          <a:xfrm>
            <a:off x="228600" y="2895600"/>
            <a:ext cx="1752600" cy="14478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LHCCWG - May 6th 2008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Non-conformities for sector 4-5 -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3657600"/>
            <a:ext cx="845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dirty="0" smtClean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 lvl="0" algn="just" eaLnBrk="1" hangingPunct="1">
              <a:defRPr/>
            </a:pPr>
            <a:r>
              <a:rPr lang="en-US" dirty="0" smtClean="0"/>
              <a:t>Three </a:t>
            </a:r>
            <a:r>
              <a:rPr lang="en-US" dirty="0" smtClean="0"/>
              <a:t>main issues:</a:t>
            </a:r>
          </a:p>
          <a:p>
            <a:pPr lvl="1" algn="just"/>
            <a:r>
              <a:rPr lang="en-US" dirty="0" smtClean="0"/>
              <a:t>BPM in Q22.R4.B1: repairing decided.</a:t>
            </a:r>
          </a:p>
          <a:p>
            <a:pPr lvl="1" algn="just"/>
            <a:r>
              <a:rPr lang="en-US" dirty="0" smtClean="0"/>
              <a:t>Triplet </a:t>
            </a:r>
            <a:r>
              <a:rPr lang="en-US" dirty="0" err="1" smtClean="0"/>
              <a:t>quadrupoles</a:t>
            </a:r>
            <a:r>
              <a:rPr lang="en-US" dirty="0" smtClean="0"/>
              <a:t> (and correctors) polarity error: similar to sector 5-6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smtClean="0"/>
              <a:t>Closed orbit correctors:</a:t>
            </a:r>
          </a:p>
          <a:p>
            <a:pPr lvl="2" algn="just"/>
            <a:r>
              <a:rPr lang="en-US" dirty="0" smtClean="0"/>
              <a:t>RCBYH6.R4B1 and </a:t>
            </a:r>
            <a:r>
              <a:rPr lang="en-US" dirty="0" smtClean="0"/>
              <a:t>RCBYV6.R4B2: reported problematic, but situation not clear. </a:t>
            </a:r>
            <a:r>
              <a:rPr lang="en-US" dirty="0" smtClean="0">
                <a:solidFill>
                  <a:srgbClr val="0070C0"/>
                </a:solidFill>
              </a:rPr>
              <a:t>Feedback from Andrzej awaited.</a:t>
            </a:r>
          </a:p>
          <a:p>
            <a:pPr lvl="2" algn="just"/>
            <a:r>
              <a:rPr lang="en-US" dirty="0" smtClean="0"/>
              <a:t>RCBYH5.R4B1: it was reported problematic at LTC (R. Wolf 30/01/08). Due to its importance, a repairing action was launched and completed. Special tests should be envisaged to assess the final status.</a:t>
            </a:r>
            <a:endParaRPr lang="en-US" dirty="0" smtClean="0">
              <a:solidFill>
                <a:srgbClr val="FF0000"/>
              </a:solidFill>
            </a:endParaRPr>
          </a:p>
          <a:p>
            <a:pPr lvl="2" algn="just"/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LHCCWG - May 6th 2008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Follow up of powering strategies during hardware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commissioning - I</a:t>
            </a: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3657600"/>
            <a:ext cx="845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dirty="0" smtClean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lvl="0" algn="just" eaLnBrk="1" hangingPunct="1">
              <a:defRPr/>
            </a:pPr>
            <a:r>
              <a:rPr lang="en-US" sz="2800" dirty="0" smtClean="0"/>
              <a:t>Powering level for 80 A, 120 A, 600 A elements proposed and presented at the LTC (MG 23/04/08).</a:t>
            </a:r>
          </a:p>
          <a:p>
            <a:pPr lvl="0" algn="just" eaLnBrk="1" hangingPunct="1">
              <a:defRPr/>
            </a:pPr>
            <a:r>
              <a:rPr lang="en-US" sz="2800" dirty="0" smtClean="0"/>
              <a:t>After-LTC refinements.</a:t>
            </a:r>
          </a:p>
          <a:p>
            <a:pPr lvl="0" algn="just" eaLnBrk="1" hangingPunct="1">
              <a:defRPr/>
            </a:pPr>
            <a:r>
              <a:rPr lang="en-US" sz="2800" dirty="0" smtClean="0"/>
              <a:t>Documents for sectors 5-6 and 7-8 prepared (W. Venturini </a:t>
            </a:r>
            <a:r>
              <a:rPr lang="en-US" sz="2800" dirty="0" smtClean="0"/>
              <a:t>D</a:t>
            </a:r>
            <a:r>
              <a:rPr lang="en-US" sz="2800" dirty="0" smtClean="0"/>
              <a:t>elsolaro) and ready for formal approval.</a:t>
            </a:r>
          </a:p>
          <a:p>
            <a:pPr algn="just"/>
            <a:r>
              <a:rPr lang="en-US" sz="2800" dirty="0" smtClean="0"/>
              <a:t>Remaining issue: parameters used for the HC of the various circuits and their compatibility with operation. In particular: </a:t>
            </a:r>
            <a:r>
              <a:rPr lang="en-US" sz="2800" dirty="0" err="1" smtClean="0">
                <a:solidFill>
                  <a:srgbClr val="FF0000"/>
                </a:solidFill>
              </a:rPr>
              <a:t>dI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dt</a:t>
            </a:r>
            <a:r>
              <a:rPr lang="en-US" sz="2800" dirty="0" smtClean="0"/>
              <a:t>, and </a:t>
            </a:r>
            <a:r>
              <a:rPr lang="en-US" sz="2800" dirty="0" smtClean="0">
                <a:solidFill>
                  <a:srgbClr val="FF0000"/>
                </a:solidFill>
              </a:rPr>
              <a:t>d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I/dt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Meeting with HC people </a:t>
            </a:r>
            <a:r>
              <a:rPr lang="en-US" sz="2800" dirty="0" err="1" smtClean="0"/>
              <a:t>organised</a:t>
            </a:r>
            <a:r>
              <a:rPr lang="en-US" sz="2800" dirty="0" smtClean="0"/>
              <a:t> (31/04/08).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49" name="Group 7329"/>
          <p:cNvGraphicFramePr>
            <a:graphicFrameLocks noGrp="1"/>
          </p:cNvGraphicFramePr>
          <p:nvPr>
            <p:ph sz="half" idx="1"/>
          </p:nvPr>
        </p:nvGraphicFramePr>
        <p:xfrm>
          <a:off x="0" y="0"/>
          <a:ext cx="9144000" cy="6858009"/>
        </p:xfrm>
        <a:graphic>
          <a:graphicData uri="http://schemas.openxmlformats.org/drawingml/2006/table">
            <a:tbl>
              <a:tblPr/>
              <a:tblGrid>
                <a:gridCol w="1649413"/>
                <a:gridCol w="1033462"/>
                <a:gridCol w="1189038"/>
                <a:gridCol w="836612"/>
                <a:gridCol w="833438"/>
                <a:gridCol w="1274762"/>
                <a:gridCol w="1271588"/>
                <a:gridCol w="1055687"/>
              </a:tblGrid>
              <a:tr h="3667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CIRCUIT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ACC_PNO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ACC_PNO NOMINAL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DIDT_PNO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DIDT_PNO NOMINAL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I_PNO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I_PNO "NOMINAL"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Last passed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5667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(A/s^2)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(A/s^2)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(A/s)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(A/s)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RQS.A56B2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RQT12.R5B1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RQT12.R5B2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RQT13.R5B1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RQT13.R5B2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RQT12.L6B1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RQT12.L6B2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RQT13.L6B1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RQT13.L6B2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RCD.A56B1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RCS.A56B1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RCS.A56B2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RQTD.A56B1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RQTD.A56B2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RSD2.A56B2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RCBXH1.R5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1.667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HOUR HEAT RUN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RCBXH2.R5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HOUR HEAT RUN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RCBXH3.R5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HOUR HEAT RUN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RCBXV1.R5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1.667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HOUR HEAT RUN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RCBXV2.R5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HOUR HEAT RUN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RCBXV3.R5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HOUR HEAT RUN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RQSX3.R5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PCS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5400000">
            <a:off x="7466111" y="175111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W. Venturini Delsolaro</a:t>
            </a:r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57" name="Group 2301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858006"/>
        </p:xfrm>
        <a:graphic>
          <a:graphicData uri="http://schemas.openxmlformats.org/drawingml/2006/table">
            <a:tbl>
              <a:tblPr/>
              <a:tblGrid>
                <a:gridCol w="1649413"/>
                <a:gridCol w="1033462"/>
                <a:gridCol w="1190625"/>
                <a:gridCol w="835025"/>
                <a:gridCol w="833438"/>
                <a:gridCol w="1273175"/>
                <a:gridCol w="1274762"/>
                <a:gridCol w="1054100"/>
              </a:tblGrid>
              <a:tr h="3698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CIRCUIT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ACC_PNO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ACC_PNO NOMINAL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DIDT_PNO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DIDT_PNO NOMINAL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I_PNO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I_PNO "NOMINAL"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Last passed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5730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(A/s^2)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(A/s^2)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(A/s)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(A/s)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RQTL11.R5B2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PNO.d3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RSD1.A56B1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RSD2.A56B1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RSF1.A56B1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RQS.R5B1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RQTL11.L6B1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RQTL11.L6B2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RQTL11.R5B1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RCD.A56B2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RQS.L6B1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RQTF.A56B1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RQTF.A56B2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RSD1.A56B2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RSF1.A56B2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RSF2.A56B1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RSF2.A56B2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RCO.A56B1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PCS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RCO.A56B2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ROD.A56B1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ROD.A56B2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ROF.A56B1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ROF.A56B2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RSS.A56B1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RSS.A56B2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PNO.a3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754" name="Oval 2298"/>
          <p:cNvSpPr>
            <a:spLocks noChangeArrowheads="1"/>
          </p:cNvSpPr>
          <p:nvPr/>
        </p:nvSpPr>
        <p:spPr bwMode="auto">
          <a:xfrm>
            <a:off x="5943600" y="2057400"/>
            <a:ext cx="457200" cy="3810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 rot="5400000">
            <a:off x="7466111" y="175111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W. Venturini Delsolaro</a:t>
            </a:r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LHCCWG - May 6th 2008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Follow up of powering strategies during hardware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commissioning - II</a:t>
            </a: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3657600"/>
            <a:ext cx="845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dirty="0" smtClean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86000"/>
          </a:xfrm>
        </p:spPr>
        <p:txBody>
          <a:bodyPr/>
          <a:lstStyle/>
          <a:p>
            <a:pPr lvl="0" algn="just" eaLnBrk="1" hangingPunct="1">
              <a:defRPr/>
            </a:pPr>
            <a:r>
              <a:rPr lang="en-US" sz="2800" dirty="0" smtClean="0"/>
              <a:t>Next steps: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Evaluate time-dependent parameters based on operational requirements. In particular, elements used for feedback should be considered in detail.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Iterate with HC people (meeting in 10 days).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LHCCWG - May 6th 2008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15000"/>
          </a:xfrm>
        </p:spPr>
        <p:txBody>
          <a:bodyPr/>
          <a:lstStyle/>
          <a:p>
            <a:pPr algn="just" eaLnBrk="1" hangingPunct="1"/>
            <a:r>
              <a:rPr lang="en-US" sz="2800" dirty="0" smtClean="0"/>
              <a:t>Information available from the LHC HC web page</a:t>
            </a:r>
          </a:p>
          <a:p>
            <a:pPr algn="just" eaLnBrk="1" hangingPunct="1"/>
            <a:endParaRPr lang="en-US" sz="2800" dirty="0" smtClean="0"/>
          </a:p>
          <a:p>
            <a:pPr algn="ctr" eaLnBrk="1" hangingPunct="1">
              <a:buNone/>
            </a:pPr>
            <a:r>
              <a:rPr lang="en-US" sz="2800" dirty="0" smtClean="0">
                <a:hlinkClick r:id="rId2"/>
              </a:rPr>
              <a:t>http://hcc.web.cern.ch/hcc/nonconform.html</a:t>
            </a:r>
            <a:endParaRPr lang="en-US" sz="2800" dirty="0" smtClean="0"/>
          </a:p>
          <a:p>
            <a:pPr algn="just" eaLnBrk="1" hangingPunct="1"/>
            <a:endParaRPr lang="en-US" sz="2800" dirty="0" smtClean="0"/>
          </a:p>
          <a:p>
            <a:pPr algn="just" eaLnBrk="1" hangingPunct="1"/>
            <a:r>
              <a:rPr lang="en-US" sz="2800" dirty="0" smtClean="0"/>
              <a:t>The non-conformities can be split in two classes:</a:t>
            </a:r>
          </a:p>
          <a:p>
            <a:pPr lvl="1" algn="just" eaLnBrk="1" hangingPunct="1"/>
            <a:r>
              <a:rPr lang="en-US" sz="2600" dirty="0" smtClean="0"/>
              <a:t>ELQA: polarity, instrumentation, etc.</a:t>
            </a:r>
          </a:p>
          <a:p>
            <a:pPr lvl="1" algn="just" eaLnBrk="1" hangingPunct="1"/>
            <a:r>
              <a:rPr lang="en-US" sz="2600" dirty="0" smtClean="0"/>
              <a:t>Powering: magnet performance</a:t>
            </a:r>
          </a:p>
          <a:p>
            <a:pPr algn="just" eaLnBrk="1" hangingPunct="1"/>
            <a:r>
              <a:rPr lang="en-US" sz="2800" dirty="0" smtClean="0">
                <a:solidFill>
                  <a:srgbClr val="0070C0"/>
                </a:solidFill>
              </a:rPr>
              <a:t>Most of the non-conformities are closed. However, the system (MTF) allows closing a non-conformity with disposition</a:t>
            </a:r>
            <a:r>
              <a:rPr lang="en-US" sz="2800" dirty="0" smtClean="0"/>
              <a:t> “</a:t>
            </a:r>
            <a:r>
              <a:rPr lang="en-US" sz="2800" dirty="0" smtClean="0">
                <a:solidFill>
                  <a:srgbClr val="FF0000"/>
                </a:solidFill>
              </a:rPr>
              <a:t>Decision pending</a:t>
            </a:r>
            <a:r>
              <a:rPr lang="en-US" sz="2800" dirty="0" smtClean="0"/>
              <a:t>”! </a:t>
            </a:r>
          </a:p>
          <a:p>
            <a:pPr algn="just" eaLnBrk="1" hangingPunct="1"/>
            <a:r>
              <a:rPr lang="en-US" sz="2800" dirty="0" smtClean="0"/>
              <a:t>NB: a LTC presentation by S. </a:t>
            </a:r>
            <a:r>
              <a:rPr lang="en-US" sz="2800" dirty="0" err="1" smtClean="0"/>
              <a:t>Russenschuck</a:t>
            </a:r>
            <a:r>
              <a:rPr lang="en-US" sz="2800" dirty="0" smtClean="0"/>
              <a:t> is scheduled to report about ELQA status.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LHCCWG - May 6th 2008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Non-conformities for sector 5-6 - I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1500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Short statistics:</a:t>
            </a:r>
          </a:p>
          <a:p>
            <a:pPr lvl="1" algn="just" eaLnBrk="1" hangingPunct="1"/>
            <a:r>
              <a:rPr lang="en-US" dirty="0" smtClean="0"/>
              <a:t>16 NCs found</a:t>
            </a:r>
          </a:p>
          <a:p>
            <a:pPr lvl="1" algn="just" eaLnBrk="1" hangingPunct="1"/>
            <a:r>
              <a:rPr lang="en-US" dirty="0" smtClean="0"/>
              <a:t>13 </a:t>
            </a:r>
            <a:r>
              <a:rPr lang="en-US" dirty="0" smtClean="0"/>
              <a:t>NCs closed (but </a:t>
            </a:r>
            <a:r>
              <a:rPr lang="en-US" dirty="0" smtClean="0"/>
              <a:t>8 </a:t>
            </a:r>
            <a:r>
              <a:rPr lang="en-US" dirty="0" smtClean="0"/>
              <a:t>With disposition “</a:t>
            </a:r>
            <a:r>
              <a:rPr lang="en-US" dirty="0" smtClean="0">
                <a:solidFill>
                  <a:srgbClr val="FF0000"/>
                </a:solidFill>
              </a:rPr>
              <a:t>Decision pending</a:t>
            </a:r>
            <a:r>
              <a:rPr lang="en-US" dirty="0" smtClean="0"/>
              <a:t>”)</a:t>
            </a:r>
          </a:p>
          <a:p>
            <a:pPr lvl="1" algn="just" eaLnBrk="1" hangingPunct="1"/>
            <a:r>
              <a:rPr lang="en-US" dirty="0" smtClean="0"/>
              <a:t>3 </a:t>
            </a:r>
            <a:r>
              <a:rPr lang="en-US" dirty="0" smtClean="0"/>
              <a:t>NCs still opened</a:t>
            </a:r>
          </a:p>
          <a:p>
            <a:pPr lvl="1" algn="just" eaLnBrk="1" hangingPunct="1"/>
            <a:r>
              <a:rPr lang="en-US" dirty="0" smtClean="0"/>
              <a:t>14 ELQA-related NCs</a:t>
            </a:r>
          </a:p>
          <a:p>
            <a:pPr lvl="1" algn="just" eaLnBrk="1" hangingPunct="1"/>
            <a:r>
              <a:rPr lang="en-US" dirty="0" smtClean="0"/>
              <a:t>1 POW-related NCs</a:t>
            </a:r>
          </a:p>
          <a:p>
            <a:pPr lvl="1" algn="just" eaLnBrk="1" hangingPunct="1"/>
            <a:r>
              <a:rPr lang="en-US" dirty="0" smtClean="0"/>
              <a:t>1 remaining NC (test of the MBs)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LHCCWG - May 6th 2008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Non-conformities for sector 5-6 - II</a:t>
            </a:r>
          </a:p>
        </p:txBody>
      </p:sp>
      <p:pic>
        <p:nvPicPr>
          <p:cNvPr id="7" name="Content Placeholder 6" descr="NCs56_Page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8551" t="11785" r="8198" b="8399"/>
          <a:stretch>
            <a:fillRect/>
          </a:stretch>
        </p:blipFill>
        <p:spPr>
          <a:xfrm>
            <a:off x="76200" y="685800"/>
            <a:ext cx="8991600" cy="6096000"/>
          </a:xfrm>
        </p:spPr>
      </p:pic>
      <p:sp>
        <p:nvSpPr>
          <p:cNvPr id="10" name="Rectangle 9"/>
          <p:cNvSpPr/>
          <p:nvPr/>
        </p:nvSpPr>
        <p:spPr>
          <a:xfrm>
            <a:off x="152400" y="1737360"/>
            <a:ext cx="1752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52400" y="5943600"/>
            <a:ext cx="1752600" cy="5334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LHCCWG - May 6th 2008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Non-conformities for sector 5-6 - III</a:t>
            </a:r>
          </a:p>
        </p:txBody>
      </p:sp>
      <p:pic>
        <p:nvPicPr>
          <p:cNvPr id="8" name="Content Placeholder 7" descr="NCs56_Page_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331" t="10102" r="8117" b="51175"/>
          <a:stretch>
            <a:fillRect/>
          </a:stretch>
        </p:blipFill>
        <p:spPr>
          <a:xfrm>
            <a:off x="0" y="685800"/>
            <a:ext cx="9067800" cy="2971800"/>
          </a:xfrm>
        </p:spPr>
      </p:pic>
      <p:sp>
        <p:nvSpPr>
          <p:cNvPr id="6" name="Rectangle 5"/>
          <p:cNvSpPr/>
          <p:nvPr/>
        </p:nvSpPr>
        <p:spPr>
          <a:xfrm>
            <a:off x="152400" y="3276600"/>
            <a:ext cx="1676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LHCCWG - May 6th 2008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Non-conformities for sector 5-6 - III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3657600"/>
            <a:ext cx="845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dirty="0" smtClean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 lvl="0" algn="just" eaLnBrk="1" hangingPunct="1">
              <a:defRPr/>
            </a:pPr>
            <a:r>
              <a:rPr lang="en-US" dirty="0" smtClean="0"/>
              <a:t>Two main issues:</a:t>
            </a:r>
          </a:p>
          <a:p>
            <a:pPr lvl="1" algn="just"/>
            <a:r>
              <a:rPr lang="en-US" dirty="0" smtClean="0"/>
              <a:t>MCBCV10.L6.B1 (</a:t>
            </a:r>
            <a:r>
              <a:rPr lang="en-US" dirty="0" smtClean="0">
                <a:solidFill>
                  <a:schemeClr val="accent2"/>
                </a:solidFill>
              </a:rPr>
              <a:t>comments by A. </a:t>
            </a:r>
            <a:r>
              <a:rPr lang="en-US" dirty="0" err="1" smtClean="0">
                <a:solidFill>
                  <a:schemeClr val="accent2"/>
                </a:solidFill>
              </a:rPr>
              <a:t>Siemko</a:t>
            </a:r>
            <a:r>
              <a:rPr lang="en-US" dirty="0" smtClean="0"/>
              <a:t>):  problem with its protection. One voltage tap is lost. Some extra tests should be performed to assess whether:</a:t>
            </a:r>
          </a:p>
          <a:p>
            <a:pPr lvl="2" algn="just"/>
            <a:r>
              <a:rPr lang="en-US" dirty="0" smtClean="0">
                <a:solidFill>
                  <a:srgbClr val="0070C0"/>
                </a:solidFill>
              </a:rPr>
              <a:t>Repairing action possible</a:t>
            </a:r>
          </a:p>
          <a:p>
            <a:pPr lvl="2" algn="just"/>
            <a:r>
              <a:rPr lang="en-US" dirty="0" smtClean="0">
                <a:solidFill>
                  <a:srgbClr val="0070C0"/>
                </a:solidFill>
              </a:rPr>
              <a:t>Limit </a:t>
            </a:r>
            <a:r>
              <a:rPr lang="en-US" dirty="0" smtClean="0">
                <a:solidFill>
                  <a:srgbClr val="0070C0"/>
                </a:solidFill>
              </a:rPr>
              <a:t>current </a:t>
            </a:r>
            <a:endParaRPr lang="en-US" dirty="0" smtClean="0">
              <a:solidFill>
                <a:srgbClr val="0070C0"/>
              </a:solidFill>
            </a:endParaRPr>
          </a:p>
          <a:p>
            <a:pPr lvl="1" algn="just"/>
            <a:r>
              <a:rPr lang="en-US" dirty="0" smtClean="0"/>
              <a:t>Triplet </a:t>
            </a:r>
            <a:r>
              <a:rPr lang="en-US" dirty="0" err="1" smtClean="0"/>
              <a:t>quadrupoles</a:t>
            </a:r>
            <a:r>
              <a:rPr lang="en-US" dirty="0" smtClean="0"/>
              <a:t> (and correctors) polarity error (</a:t>
            </a:r>
            <a:r>
              <a:rPr lang="en-US" dirty="0" smtClean="0">
                <a:solidFill>
                  <a:schemeClr val="accent2"/>
                </a:solidFill>
              </a:rPr>
              <a:t>comments by S. </a:t>
            </a:r>
            <a:r>
              <a:rPr lang="en-US" dirty="0" err="1" smtClean="0">
                <a:solidFill>
                  <a:schemeClr val="accent2"/>
                </a:solidFill>
              </a:rPr>
              <a:t>Russenschuck</a:t>
            </a:r>
            <a:r>
              <a:rPr lang="en-US" dirty="0" smtClean="0"/>
              <a:t>): known and systematic error (e.g., MQSX). Only solution is to change the polarity at the level of the patch panel. Presentation at the MPP given (14/04/08).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QX.R5_Electrical_Layout.jpg"/>
          <p:cNvPicPr>
            <a:picLocks noChangeAspect="1"/>
          </p:cNvPicPr>
          <p:nvPr/>
        </p:nvPicPr>
        <p:blipFill>
          <a:blip r:embed="rId2"/>
          <a:srcRect t="22222" b="17778"/>
          <a:stretch>
            <a:fillRect/>
          </a:stretch>
        </p:blipFill>
        <p:spPr>
          <a:xfrm>
            <a:off x="76200" y="682214"/>
            <a:ext cx="7757390" cy="6023386"/>
          </a:xfrm>
          <a:prstGeom prst="rect">
            <a:avLst/>
          </a:prstGeom>
        </p:spPr>
      </p:pic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LHCCWG - May 6th 2008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Non-conformities for sector 5-6 - IV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3657600"/>
            <a:ext cx="845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2819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NC report.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LHCCWG - May 6th 2008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Non-conformities for sector 4-5 - I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1500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Short statistics:</a:t>
            </a:r>
          </a:p>
          <a:p>
            <a:pPr lvl="1" algn="just" eaLnBrk="1" hangingPunct="1"/>
            <a:r>
              <a:rPr lang="en-US" dirty="0" smtClean="0"/>
              <a:t>35 </a:t>
            </a:r>
            <a:r>
              <a:rPr lang="en-US" dirty="0" smtClean="0"/>
              <a:t>NCs found</a:t>
            </a:r>
          </a:p>
          <a:p>
            <a:pPr lvl="1" algn="just" eaLnBrk="1" hangingPunct="1"/>
            <a:r>
              <a:rPr lang="en-US" dirty="0" smtClean="0"/>
              <a:t>34 </a:t>
            </a:r>
            <a:r>
              <a:rPr lang="en-US" dirty="0" smtClean="0"/>
              <a:t>NCs closed (but </a:t>
            </a:r>
            <a:r>
              <a:rPr lang="en-US" dirty="0" smtClean="0"/>
              <a:t>19 </a:t>
            </a:r>
            <a:r>
              <a:rPr lang="en-US" dirty="0" smtClean="0"/>
              <a:t>With disposition “</a:t>
            </a:r>
            <a:r>
              <a:rPr lang="en-US" dirty="0" smtClean="0">
                <a:solidFill>
                  <a:srgbClr val="FF0000"/>
                </a:solidFill>
              </a:rPr>
              <a:t>Decision pending</a:t>
            </a:r>
            <a:r>
              <a:rPr lang="en-US" dirty="0" smtClean="0"/>
              <a:t>”)</a:t>
            </a:r>
          </a:p>
          <a:p>
            <a:pPr lvl="1" algn="just" eaLnBrk="1" hangingPunct="1"/>
            <a:r>
              <a:rPr lang="en-US" dirty="0" smtClean="0"/>
              <a:t>1 </a:t>
            </a:r>
            <a:r>
              <a:rPr lang="en-US" dirty="0" smtClean="0"/>
              <a:t>NCs still opened</a:t>
            </a:r>
          </a:p>
          <a:p>
            <a:pPr lvl="1" algn="just" eaLnBrk="1" hangingPunct="1"/>
            <a:r>
              <a:rPr lang="en-US" dirty="0" smtClean="0"/>
              <a:t>32 </a:t>
            </a:r>
            <a:r>
              <a:rPr lang="en-US" dirty="0" smtClean="0"/>
              <a:t>ELQA-related NCs</a:t>
            </a:r>
          </a:p>
          <a:p>
            <a:pPr lvl="1" algn="just" eaLnBrk="1" hangingPunct="1"/>
            <a:r>
              <a:rPr lang="en-US" dirty="0" smtClean="0"/>
              <a:t>2 POW-related NCs</a:t>
            </a:r>
          </a:p>
          <a:p>
            <a:pPr lvl="1" algn="just" eaLnBrk="1" hangingPunct="1"/>
            <a:r>
              <a:rPr lang="en-US" dirty="0" smtClean="0"/>
              <a:t>1 </a:t>
            </a:r>
            <a:r>
              <a:rPr lang="en-US" dirty="0" smtClean="0"/>
              <a:t>NC</a:t>
            </a:r>
            <a:r>
              <a:rPr lang="en-US" dirty="0" smtClean="0"/>
              <a:t>: BPM at Q22.R4.B1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LHCCWG - May 6th 2008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Non-conformities for sector 4-5 - II</a:t>
            </a:r>
          </a:p>
        </p:txBody>
      </p:sp>
      <p:pic>
        <p:nvPicPr>
          <p:cNvPr id="8" name="Content Placeholder 7" descr="NCs45_Page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8331" t="13469" r="8331" b="9085"/>
          <a:stretch>
            <a:fillRect/>
          </a:stretch>
        </p:blipFill>
        <p:spPr>
          <a:xfrm>
            <a:off x="0" y="762000"/>
            <a:ext cx="9160565" cy="6019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7801</TotalTime>
  <Words>1126</Words>
  <Application>Microsoft Office PowerPoint</Application>
  <PresentationFormat>On-screen Show (4:3)</PresentationFormat>
  <Paragraphs>490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Non-conformities and their consequences </vt:lpstr>
      <vt:lpstr>Introduction</vt:lpstr>
      <vt:lpstr>Non-conformities for sector 5-6 - I</vt:lpstr>
      <vt:lpstr>Non-conformities for sector 5-6 - II</vt:lpstr>
      <vt:lpstr>Non-conformities for sector 5-6 - III</vt:lpstr>
      <vt:lpstr>Non-conformities for sector 5-6 - III</vt:lpstr>
      <vt:lpstr>Non-conformities for sector 5-6 - IV</vt:lpstr>
      <vt:lpstr>Non-conformities for sector 4-5 - I</vt:lpstr>
      <vt:lpstr>Non-conformities for sector 4-5 - II</vt:lpstr>
      <vt:lpstr>Non-conformities for sector 4-5 - III</vt:lpstr>
      <vt:lpstr>Non-conformities for sector 4-5 - IV</vt:lpstr>
      <vt:lpstr>Non-conformities for sector 4-5 - V</vt:lpstr>
      <vt:lpstr>Follow up of powering strategies during hardware commissioning - I</vt:lpstr>
      <vt:lpstr>Slide 14</vt:lpstr>
      <vt:lpstr>Slide 15</vt:lpstr>
      <vt:lpstr>Follow up of powering strategies during hardware commissioning - II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Slot allocation of SSS620</dc:title>
  <dc:creator>giovanno</dc:creator>
  <cp:lastModifiedBy>giovanno</cp:lastModifiedBy>
  <cp:revision>1156</cp:revision>
  <dcterms:created xsi:type="dcterms:W3CDTF">2005-10-26T09:47:38Z</dcterms:created>
  <dcterms:modified xsi:type="dcterms:W3CDTF">2008-05-06T07:21:06Z</dcterms:modified>
</cp:coreProperties>
</file>