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2"/>
  </p:notesMasterIdLst>
  <p:sldIdLst>
    <p:sldId id="662" r:id="rId2"/>
    <p:sldId id="667" r:id="rId3"/>
    <p:sldId id="663" r:id="rId4"/>
    <p:sldId id="666" r:id="rId5"/>
    <p:sldId id="670" r:id="rId6"/>
    <p:sldId id="671" r:id="rId7"/>
    <p:sldId id="664" r:id="rId8"/>
    <p:sldId id="665" r:id="rId9"/>
    <p:sldId id="668" r:id="rId10"/>
    <p:sldId id="669" r:id="rId11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FCAFF"/>
    <a:srgbClr val="DDDDDD"/>
    <a:srgbClr val="99FFCC"/>
    <a:srgbClr val="3399FF"/>
    <a:srgbClr val="FFCCCC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howOutlineIcons="0">
    <p:restoredLeft sz="15385" autoAdjust="0"/>
    <p:restoredTop sz="95238" autoAdjust="0"/>
  </p:normalViewPr>
  <p:slideViewPr>
    <p:cSldViewPr>
      <p:cViewPr varScale="1">
        <p:scale>
          <a:sx n="107" d="100"/>
          <a:sy n="107" d="100"/>
        </p:scale>
        <p:origin x="-96" y="-156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3/04/2008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LHC Background Sources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Background Sources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3/04/2008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Background Sources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3/04/2008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Background Sources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3/04/2008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Background Sources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3/04/2008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Background Sources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3/04/2008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3/04/2008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Background Sources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Background Sources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3/04/2008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Background Sources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3/04/2008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Background Sources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3/04/2008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5 TeV settings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08/04/2008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Background Sources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3/04/2008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Background Sources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3/04/2008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LHC Background Sources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3/04/2008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dirty="0" smtClean="0"/>
              <a:t>5 TeV Settings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dirty="0" smtClean="0"/>
              <a:t>8/04/2008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 TeV Settings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Lamont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test…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Background 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3/04/2008</a:t>
            </a:r>
            <a:endParaRPr lang="en-US" dirty="0"/>
          </a:p>
        </p:txBody>
      </p:sp>
      <p:pic>
        <p:nvPicPr>
          <p:cNvPr id="91138" name="Picture 2" descr="\\cern.ch\dfs\Users\l\lamontm\Documents\lhc\hwc\images\Squeeze zo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8553633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Pull out maximum strength for all circuits</a:t>
            </a:r>
          </a:p>
          <a:p>
            <a:pPr lvl="1"/>
            <a:r>
              <a:rPr lang="en-US" dirty="0" smtClean="0"/>
              <a:t>include squeeze to 55 cm in IR 1 &amp; 5</a:t>
            </a:r>
          </a:p>
          <a:p>
            <a:pPr lvl="1"/>
            <a:r>
              <a:rPr lang="en-US" dirty="0" smtClean="0"/>
              <a:t>squeeze to 2 m in IR 8</a:t>
            </a:r>
          </a:p>
          <a:p>
            <a:r>
              <a:rPr lang="en-US" dirty="0" smtClean="0"/>
              <a:t>Calculate current at 5 &amp; 7 TeV using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Default transfer functions from layout database</a:t>
            </a:r>
          </a:p>
          <a:p>
            <a:pPr lvl="1"/>
            <a:r>
              <a:rPr lang="en-US" dirty="0" smtClean="0"/>
              <a:t>FIDEL where available</a:t>
            </a:r>
          </a:p>
          <a:p>
            <a:r>
              <a:rPr lang="en-US" dirty="0" smtClean="0"/>
              <a:t>Group circuits by circuit type and assigned required maximum current</a:t>
            </a:r>
          </a:p>
          <a:p>
            <a:r>
              <a:rPr lang="en-US" dirty="0" smtClean="0"/>
              <a:t>Give to HWC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Currents required for 5 TeV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3/04/2008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Background Sources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Currents/Circuit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Background Sources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3/04/2008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596" y="857232"/>
          <a:ext cx="8501121" cy="5490889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1207162"/>
                <a:gridCol w="2193813"/>
                <a:gridCol w="2220063"/>
                <a:gridCol w="2880083"/>
              </a:tblGrid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CIRCUIT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CALIB/MAGNET TYPE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5 TeV Max Current</a:t>
                      </a:r>
                      <a:endParaRPr lang="en-US" sz="1200" b="1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7 TeV Max Current</a:t>
                      </a:r>
                      <a:endParaRPr lang="en-US" sz="1200" b="1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RB.A12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MB_FIDEL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8423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11852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RB.A23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MB_FIDEL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8423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11852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RB.A34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MB_FIDEL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8423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11852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RB.A45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MB_FIDEL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8423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11852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RB.A56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MB_FIDEL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8423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11852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RB.A67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MB_FIDEL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8423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11852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RB.A78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MB_FIDEL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8423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11852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RB.A81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MB_FIDEL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8423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11852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RD1.LR1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MBRB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1454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2036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RD1.LR5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MBRB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1454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2036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RD4.L4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MBRB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4376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6126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RD4.R4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MBRB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4376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6126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RD2.L1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MBRC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3146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4404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RD2.L2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MBRC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4272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5981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RD2.L5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MBRC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3146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4404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RD2.L8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MBRC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4272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5981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RD2.R1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MBRC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3146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4404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RD2.R2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MBRC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4272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5981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RD2.R5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MBRC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3146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4404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RD2.R8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MBRC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4272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5981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RD3.L4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MBRS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4376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6126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RD3.R4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MBRS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4376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6126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RD34.LR3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MBW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470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658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RD34.LR7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MBW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-470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-658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RD1.L2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MBX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4129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5781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RD1.L8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MBX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4129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5781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RD1.R2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MBX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4129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5781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150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RD1.R8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MBX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4129</a:t>
                      </a:r>
                      <a:endParaRPr lang="en-US" sz="1200" b="0" i="0" u="none" strike="noStrike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5781</a:t>
                      </a:r>
                      <a:endParaRPr lang="en-US" sz="1200" b="0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Etc…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Background 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3/04/2008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7158" y="714356"/>
          <a:ext cx="8358246" cy="5878775"/>
        </p:xfrm>
        <a:graphic>
          <a:graphicData uri="http://schemas.openxmlformats.org/drawingml/2006/table">
            <a:tbl>
              <a:tblPr firstRow="1">
                <a:tableStyleId>{284E427A-3D55-4303-BF80-6455036E1DE7}</a:tableStyleId>
              </a:tblPr>
              <a:tblGrid>
                <a:gridCol w="1245129"/>
                <a:gridCol w="2139421"/>
                <a:gridCol w="2165021"/>
                <a:gridCol w="2808675"/>
              </a:tblGrid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CIRCUIT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CALIB/MAGNET TYPE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5 TeV Max Current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6461" marR="6461" marT="646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7 TeV Max Current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6461" marR="6461" marT="6461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RQ10.L1B1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MQM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3302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4623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RQ10.L1B2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MQM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3434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4808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RQ10.L2B1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MQM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3094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4332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RQ10.L2B2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MQM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3378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4729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RQ10.L4B1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MQM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2944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4121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RQ10.L4B2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MQM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3231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4524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RQ10.L5B1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MQM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3302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4623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RQ10.L5B2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MQM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3434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4808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RQ10.L6B1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MQM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2768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3876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RQ10.L6B2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MQM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3166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4432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RQ10.L8B1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MQM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2930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4102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RQ10.L8B2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MQM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3232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4525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RQ10.R1B1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MQM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3343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4680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RQ10.R1B2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MQM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3343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4680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RQ10.R2B1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MQM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3384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4737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RQ10.R2B2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MQM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3755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5257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RQ10.R4B1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MQM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3210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4495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RQ10.R4B2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MQM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3029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4240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RQ10.R5B1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MQM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3343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4680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RQ10.R5B2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MQM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3343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4680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RQ10.R6B1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MQM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3204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4486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RQ10.R6B2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MQM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2825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3955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RQ10.R8B1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MQM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3383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4736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  <a:tr h="23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RQ10.R8B2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MQM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2920</a:t>
                      </a:r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7938" marR="7938" marT="793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4088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7938" marR="7938" marT="7938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Background 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3/04/2008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5720" y="857240"/>
          <a:ext cx="8715436" cy="4145280"/>
        </p:xfrm>
        <a:graphic>
          <a:graphicData uri="http://schemas.openxmlformats.org/drawingml/2006/table">
            <a:tbl>
              <a:tblPr firstRow="1" bandCol="1">
                <a:tableStyleId>{284E427A-3D55-4303-BF80-6455036E1DE7}</a:tableStyleId>
              </a:tblPr>
              <a:tblGrid>
                <a:gridCol w="1008777"/>
                <a:gridCol w="1008777"/>
                <a:gridCol w="2625916"/>
                <a:gridCol w="2286016"/>
                <a:gridCol w="1785950"/>
              </a:tblGrid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Circuit Type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Magnet Type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Max required current at 5 TeV</a:t>
                      </a:r>
                      <a:endParaRPr lang="en-US" sz="1600" b="1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Max required current at 7 TeV</a:t>
                      </a:r>
                      <a:endParaRPr lang="en-US" sz="1600" b="1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Comment</a:t>
                      </a:r>
                      <a:endParaRPr lang="en-US" sz="1600" b="1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RB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MB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8500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11860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RD1.LR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MBRB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1500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2100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RD4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MBRB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4400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6200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RD2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MBRC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4300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6000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RD3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MBRS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4400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6200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RD34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MBW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470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660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RD1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MBX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4200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5800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RQD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MQ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7700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10700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RQF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MQ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8000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11200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RQ10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MQM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3500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4800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RQ6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MQM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3100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4400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RQ7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MQM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3900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5400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RQ8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MQM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3600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5000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RQ9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MQM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3500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4900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RQ5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MQML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2799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3800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Background 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3/04/2008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596" y="857240"/>
          <a:ext cx="8572560" cy="4876800"/>
        </p:xfrm>
        <a:graphic>
          <a:graphicData uri="http://schemas.openxmlformats.org/drawingml/2006/table">
            <a:tbl>
              <a:tblPr firstRow="1" bandCol="1">
                <a:tableStyleId>{284E427A-3D55-4303-BF80-6455036E1DE7}</a:tableStyleId>
              </a:tblPr>
              <a:tblGrid>
                <a:gridCol w="865901"/>
                <a:gridCol w="1008777"/>
                <a:gridCol w="1197156"/>
                <a:gridCol w="1285884"/>
                <a:gridCol w="4214842"/>
              </a:tblGrid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Circuit Type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Magnet Type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 </a:t>
                      </a:r>
                      <a:r>
                        <a:rPr lang="en-US" sz="1600" u="none" strike="noStrike" dirty="0"/>
                        <a:t>5 TeV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 </a:t>
                      </a:r>
                      <a:r>
                        <a:rPr lang="en-US" sz="1600" u="none" strike="noStrike" dirty="0"/>
                        <a:t>7 TeV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Comment</a:t>
                      </a:r>
                      <a:endParaRPr lang="en-US" sz="1600" b="1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RQT12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MQT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+/-390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+/-540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Large </a:t>
                      </a:r>
                      <a:r>
                        <a:rPr lang="en-US" sz="1600" u="none" strike="noStrike" dirty="0" smtClean="0"/>
                        <a:t>variations</a:t>
                      </a:r>
                      <a:br>
                        <a:rPr lang="en-US" sz="1600" u="none" strike="noStrike" dirty="0" smtClean="0"/>
                      </a:br>
                      <a:r>
                        <a:rPr lang="en-US" sz="1600" u="none" strike="noStrike" dirty="0" smtClean="0"/>
                        <a:t> </a:t>
                      </a:r>
                      <a:r>
                        <a:rPr lang="en-US" sz="1600" u="none" strike="noStrike" dirty="0"/>
                        <a:t>- could narrow range per sector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RQT13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MQT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+/-390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+/-540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Large variations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RQT4/5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MQT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80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110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RQ6.R7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MQTLH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260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360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RQTL10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MQTLI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310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430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RQTL11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MQTLI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380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530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Large variations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RQTL7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MQTLI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360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510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RQTL8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MQTLI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240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340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RQTL9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MQTLI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280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380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MQXA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MQXA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5000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7000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MQXB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MQXB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8300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11600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RQ4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MQY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2100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2900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RQ4.LR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MQY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500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700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RQ5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MQY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2600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3600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RQ5.LR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MQY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510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710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RSD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MS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250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350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Plus some </a:t>
                      </a:r>
                      <a:r>
                        <a:rPr lang="en-US" sz="1600" u="none" strike="noStrike" dirty="0"/>
                        <a:t>room for trims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17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RSF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MS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200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250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Plus some </a:t>
                      </a:r>
                      <a:r>
                        <a:rPr lang="en-US" sz="1600" u="none" strike="noStrike" dirty="0"/>
                        <a:t>room for trims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rgbClr val="000000"/>
                </a:solidFill>
                <a:cs typeface="Arial"/>
              </a:rPr>
              <a:t>Circuits for which MAD does not supply strengths</a:t>
            </a:r>
            <a:br>
              <a:rPr lang="en-US" sz="1800" dirty="0" smtClean="0">
                <a:solidFill>
                  <a:srgbClr val="000000"/>
                </a:solidFill>
                <a:cs typeface="Arial"/>
              </a:rPr>
            </a:br>
            <a:r>
              <a:rPr lang="en-US" sz="1800" dirty="0" smtClean="0">
                <a:solidFill>
                  <a:srgbClr val="000000"/>
                </a:solidFill>
                <a:cs typeface="Arial"/>
              </a:rPr>
              <a:t> - either set empirically or using FIDEL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Background Sources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3/04/2008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5720" y="785794"/>
          <a:ext cx="8572560" cy="5559768"/>
        </p:xfrm>
        <a:graphic>
          <a:graphicData uri="http://schemas.openxmlformats.org/drawingml/2006/table">
            <a:tbl>
              <a:tblPr firstRow="1" bandCol="1">
                <a:tableStyleId>{284E427A-3D55-4303-BF80-6455036E1DE7}</a:tableStyleId>
              </a:tblPr>
              <a:tblGrid>
                <a:gridCol w="1181748"/>
                <a:gridCol w="1318582"/>
                <a:gridCol w="1285884"/>
                <a:gridCol w="1357322"/>
                <a:gridCol w="3429024"/>
              </a:tblGrid>
              <a:tr h="36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Circuit Type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Magnet Type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5 TeV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7 TeV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Comment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6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RCO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MCO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550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550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/>
                        <a:t>oct</a:t>
                      </a:r>
                      <a:r>
                        <a:rPr lang="en-US" sz="1600" u="none" strike="noStrike" dirty="0"/>
                        <a:t> spool </a:t>
                      </a:r>
                      <a:r>
                        <a:rPr lang="en-US" sz="1600" u="none" strike="noStrike" dirty="0" smtClean="0"/>
                        <a:t>– </a:t>
                      </a:r>
                      <a:r>
                        <a:rPr lang="en-US" sz="1600" u="none" strike="noStrike" dirty="0" err="1" smtClean="0"/>
                        <a:t>Landeau</a:t>
                      </a:r>
                      <a:r>
                        <a:rPr lang="en-US" sz="1600" u="none" strike="noStrike" baseline="0" dirty="0" smtClean="0"/>
                        <a:t> damping (lower priority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6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RCD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MCD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Dec </a:t>
                      </a:r>
                      <a:r>
                        <a:rPr lang="en-US" sz="1600" u="none" strike="noStrike" dirty="0"/>
                        <a:t>spool - leave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6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ROD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MO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Lat </a:t>
                      </a:r>
                      <a:r>
                        <a:rPr lang="en-US" sz="1600" u="none" strike="noStrike" dirty="0" err="1"/>
                        <a:t>oct</a:t>
                      </a:r>
                      <a:r>
                        <a:rPr lang="en-US" sz="1600" u="none" strike="noStrike" dirty="0"/>
                        <a:t> - leave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6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ROF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MO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Lat oct - leave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6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RQTD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MQT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550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550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tune trim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6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RQTF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MQT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550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550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tune trim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6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RCS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MCS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550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550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sex spool - use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6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RSS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MSS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skew sex - leave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6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RQS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QS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550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550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skew quads - trim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6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RCTX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MCTX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IT correction - leave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6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RCSX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MCSX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IT correction - leave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6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RCSSX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MCSSX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IT correction - leave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6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RCOX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MCOX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0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IT correction - leave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622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RCOSX</a:t>
                      </a:r>
                      <a:endParaRPr lang="en-US" sz="16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MCOSX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IT correction - leave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cs typeface="Arial"/>
              </a:rPr>
              <a:t>All orbit correctors to nominal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Background 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3/04/2008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1538" y="1643054"/>
          <a:ext cx="6715172" cy="357189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214710"/>
                <a:gridCol w="3500462"/>
              </a:tblGrid>
              <a:tr h="396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MCBH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55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96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MCBV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55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96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MCBCH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100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96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MCBCV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100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96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MCBYH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72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96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MCBYV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72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96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MCBXH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550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96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MCBXV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550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96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etc.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test…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Background 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E9A8FA0-5CB1-47CC-8E14-97CA62F167C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3/04/2008</a:t>
            </a:r>
            <a:endParaRPr lang="en-US" dirty="0"/>
          </a:p>
        </p:txBody>
      </p:sp>
      <p:pic>
        <p:nvPicPr>
          <p:cNvPr id="6" name="Picture 5" descr="Ramp up to 9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8177212" cy="5222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23972</TotalTime>
  <Words>680</Words>
  <Application>Microsoft Office PowerPoint</Application>
  <PresentationFormat>On-screen Show (4:3)</PresentationFormat>
  <Paragraphs>497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5 TeV Settings</vt:lpstr>
      <vt:lpstr>Currents required for 5 TeV</vt:lpstr>
      <vt:lpstr>Currents/Circuit</vt:lpstr>
      <vt:lpstr>Etc…</vt:lpstr>
      <vt:lpstr>Group</vt:lpstr>
      <vt:lpstr>Group</vt:lpstr>
      <vt:lpstr>Circuits for which MAD does not supply strengths  - either set empirically or using FIDEL</vt:lpstr>
      <vt:lpstr>All orbit correctors to nominal</vt:lpstr>
      <vt:lpstr>And test…</vt:lpstr>
      <vt:lpstr>And test…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1211</cp:revision>
  <dcterms:created xsi:type="dcterms:W3CDTF">2006-02-06T12:33:58Z</dcterms:created>
  <dcterms:modified xsi:type="dcterms:W3CDTF">2008-04-08T11:52:47Z</dcterms:modified>
</cp:coreProperties>
</file>